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77" r:id="rId1"/>
  </p:sldMasterIdLst>
  <p:notesMasterIdLst>
    <p:notesMasterId r:id="rId4"/>
  </p:notesMasterIdLst>
  <p:handoutMasterIdLst>
    <p:handoutMasterId r:id="rId5"/>
  </p:handoutMasterIdLst>
  <p:sldIdLst>
    <p:sldId id="728" r:id="rId2"/>
    <p:sldId id="729"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1"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C2"/>
    <a:srgbClr val="FFFF99"/>
    <a:srgbClr val="FFCC00"/>
    <a:srgbClr val="FEF194"/>
    <a:srgbClr val="FFCCCC"/>
    <a:srgbClr val="99FF99"/>
    <a:srgbClr val="CC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99460" autoAdjust="0"/>
  </p:normalViewPr>
  <p:slideViewPr>
    <p:cSldViewPr>
      <p:cViewPr varScale="1">
        <p:scale>
          <a:sx n="72" d="100"/>
          <a:sy n="72" d="100"/>
        </p:scale>
        <p:origin x="1494" y="66"/>
      </p:cViewPr>
      <p:guideLst>
        <p:guide orient="horz" pos="3120"/>
        <p:guide pos="2161"/>
      </p:guideLst>
    </p:cSldViewPr>
  </p:slideViewPr>
  <p:notesTextViewPr>
    <p:cViewPr>
      <p:scale>
        <a:sx n="1" d="1"/>
        <a:sy n="1" d="1"/>
      </p:scale>
      <p:origin x="0" y="0"/>
    </p:cViewPr>
  </p:notesTextViewPr>
  <p:sorterViewPr>
    <p:cViewPr>
      <p:scale>
        <a:sx n="100" d="100"/>
        <a:sy n="100" d="100"/>
      </p:scale>
      <p:origin x="0" y="26976"/>
    </p:cViewPr>
  </p:sorterViewPr>
  <p:notesViewPr>
    <p:cSldViewPr>
      <p:cViewPr varScale="1">
        <p:scale>
          <a:sx n="47" d="100"/>
          <a:sy n="47" d="100"/>
        </p:scale>
        <p:origin x="-2964" y="-102"/>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D2276B7C-4569-4E27-BD60-F8325AA75BD8}" type="datetimeFigureOut">
              <a:rPr kumimoji="1" lang="ja-JP" altLang="en-US" smtClean="0"/>
              <a:t>2024/5/22</a:t>
            </a:fld>
            <a:endParaRPr kumimoji="1" lang="ja-JP" altLang="en-US"/>
          </a:p>
        </p:txBody>
      </p:sp>
      <p:sp>
        <p:nvSpPr>
          <p:cNvPr id="4" name="フッター プレースホルダー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15DDC63A-4E04-4CFF-87FB-F4E457F1D631}" type="slidenum">
              <a:rPr kumimoji="1" lang="ja-JP" altLang="en-US" smtClean="0"/>
              <a:t>‹#›</a:t>
            </a:fld>
            <a:endParaRPr kumimoji="1" lang="ja-JP" altLang="en-US"/>
          </a:p>
        </p:txBody>
      </p:sp>
    </p:spTree>
    <p:extLst>
      <p:ext uri="{BB962C8B-B14F-4D97-AF65-F5344CB8AC3E}">
        <p14:creationId xmlns:p14="http://schemas.microsoft.com/office/powerpoint/2010/main" val="4217986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7"/>
          </a:xfrm>
          <a:prstGeom prst="rect">
            <a:avLst/>
          </a:prstGeom>
        </p:spPr>
        <p:txBody>
          <a:bodyPr vert="horz" lIns="95688" tIns="47844" rIns="95688" bIns="47844"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5688" tIns="47844" rIns="95688" bIns="47844" rtlCol="0"/>
          <a:lstStyle>
            <a:lvl1pPr algn="r">
              <a:defRPr sz="1300"/>
            </a:lvl1pPr>
          </a:lstStyle>
          <a:p>
            <a:fld id="{30B5B6DB-E5ED-43A6-A7A1-5659AE97A17A}" type="datetimeFigureOut">
              <a:rPr kumimoji="1" lang="ja-JP" altLang="en-US" smtClean="0"/>
              <a:t>2024/5/22</a:t>
            </a:fld>
            <a:endParaRPr kumimoji="1" lang="ja-JP" altLang="en-US"/>
          </a:p>
        </p:txBody>
      </p:sp>
      <p:sp>
        <p:nvSpPr>
          <p:cNvPr id="4" name="スライド イメージ プレースホルダー 3"/>
          <p:cNvSpPr>
            <a:spLocks noGrp="1" noRot="1" noChangeAspect="1"/>
          </p:cNvSpPr>
          <p:nvPr>
            <p:ph type="sldImg" idx="2"/>
          </p:nvPr>
        </p:nvSpPr>
        <p:spPr>
          <a:xfrm>
            <a:off x="2112963" y="744538"/>
            <a:ext cx="2581275" cy="3727450"/>
          </a:xfrm>
          <a:prstGeom prst="rect">
            <a:avLst/>
          </a:prstGeom>
          <a:noFill/>
          <a:ln w="12700">
            <a:solidFill>
              <a:prstClr val="black"/>
            </a:solidFill>
          </a:ln>
        </p:spPr>
        <p:txBody>
          <a:bodyPr vert="horz" lIns="95688" tIns="47844" rIns="95688" bIns="47844" rtlCol="0" anchor="ctr"/>
          <a:lstStyle/>
          <a:p>
            <a:endParaRPr lang="ja-JP" altLang="en-US"/>
          </a:p>
        </p:txBody>
      </p:sp>
      <p:sp>
        <p:nvSpPr>
          <p:cNvPr id="5" name="ノート プレースホルダー 4"/>
          <p:cNvSpPr>
            <a:spLocks noGrp="1"/>
          </p:cNvSpPr>
          <p:nvPr>
            <p:ph type="body" sz="quarter" idx="3"/>
          </p:nvPr>
        </p:nvSpPr>
        <p:spPr>
          <a:xfrm>
            <a:off x="680720" y="4721187"/>
            <a:ext cx="5445760" cy="4472702"/>
          </a:xfrm>
          <a:prstGeom prst="rect">
            <a:avLst/>
          </a:prstGeom>
        </p:spPr>
        <p:txBody>
          <a:bodyPr vert="horz" lIns="95688" tIns="47844" rIns="95688" bIns="478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6967"/>
          </a:xfrm>
          <a:prstGeom prst="rect">
            <a:avLst/>
          </a:prstGeom>
        </p:spPr>
        <p:txBody>
          <a:bodyPr vert="horz" lIns="95688" tIns="47844" rIns="95688" bIns="4784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6967"/>
          </a:xfrm>
          <a:prstGeom prst="rect">
            <a:avLst/>
          </a:prstGeom>
        </p:spPr>
        <p:txBody>
          <a:bodyPr vert="horz" lIns="95688" tIns="47844" rIns="95688" bIns="47844" rtlCol="0" anchor="b"/>
          <a:lstStyle>
            <a:lvl1pPr algn="r">
              <a:defRPr sz="1300"/>
            </a:lvl1pPr>
          </a:lstStyle>
          <a:p>
            <a:fld id="{6DBD21F5-9C51-43D2-8E34-71EB923BF425}" type="slidenum">
              <a:rPr kumimoji="1" lang="ja-JP" altLang="en-US" smtClean="0"/>
              <a:t>‹#›</a:t>
            </a:fld>
            <a:endParaRPr kumimoji="1" lang="ja-JP" altLang="en-US"/>
          </a:p>
        </p:txBody>
      </p:sp>
    </p:spTree>
    <p:extLst>
      <p:ext uri="{BB962C8B-B14F-4D97-AF65-F5344CB8AC3E}">
        <p14:creationId xmlns:p14="http://schemas.microsoft.com/office/powerpoint/2010/main" val="30262109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7976347-805E-4FFF-9923-2C031D7650CD}"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194921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342"/>
            <a:ext cx="5829300" cy="2123369"/>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660182" indent="0" algn="ctr">
              <a:buNone/>
              <a:defRPr>
                <a:solidFill>
                  <a:schemeClr val="tx1">
                    <a:tint val="75000"/>
                  </a:schemeClr>
                </a:solidFill>
              </a:defRPr>
            </a:lvl2pPr>
            <a:lvl3pPr marL="1320362" indent="0" algn="ctr">
              <a:buNone/>
              <a:defRPr>
                <a:solidFill>
                  <a:schemeClr val="tx1">
                    <a:tint val="75000"/>
                  </a:schemeClr>
                </a:solidFill>
              </a:defRPr>
            </a:lvl3pPr>
            <a:lvl4pPr marL="1980544" indent="0" algn="ctr">
              <a:buNone/>
              <a:defRPr>
                <a:solidFill>
                  <a:schemeClr val="tx1">
                    <a:tint val="75000"/>
                  </a:schemeClr>
                </a:solidFill>
              </a:defRPr>
            </a:lvl4pPr>
            <a:lvl5pPr marL="2640726" indent="0" algn="ctr">
              <a:buNone/>
              <a:defRPr>
                <a:solidFill>
                  <a:schemeClr val="tx1">
                    <a:tint val="75000"/>
                  </a:schemeClr>
                </a:solidFill>
              </a:defRPr>
            </a:lvl5pPr>
            <a:lvl6pPr marL="3300908" indent="0" algn="ctr">
              <a:buNone/>
              <a:defRPr>
                <a:solidFill>
                  <a:schemeClr val="tx1">
                    <a:tint val="75000"/>
                  </a:schemeClr>
                </a:solidFill>
              </a:defRPr>
            </a:lvl6pPr>
            <a:lvl7pPr marL="3961089" indent="0" algn="ctr">
              <a:buNone/>
              <a:defRPr>
                <a:solidFill>
                  <a:schemeClr val="tx1">
                    <a:tint val="75000"/>
                  </a:schemeClr>
                </a:solidFill>
              </a:defRPr>
            </a:lvl7pPr>
            <a:lvl8pPr marL="4621270" indent="0" algn="ctr">
              <a:buNone/>
              <a:defRPr>
                <a:solidFill>
                  <a:schemeClr val="tx1">
                    <a:tint val="75000"/>
                  </a:schemeClr>
                </a:solidFill>
              </a:defRPr>
            </a:lvl8pPr>
            <a:lvl9pPr marL="528145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a:solidFill>
                  <a:schemeClr val="tx1"/>
                </a:solidFill>
              </a:defRPr>
            </a:lvl1pPr>
          </a:lstStyle>
          <a:p>
            <a:fld id="{5A02BD7A-635E-43A0-8464-FD5073BFE4FA}" type="slidenum">
              <a:rPr lang="ja-JP" altLang="en-US" smtClean="0">
                <a:solidFill>
                  <a:prstClr val="black"/>
                </a:solidFill>
              </a:rPr>
              <a:pPr/>
              <a:t>‹#›</a:t>
            </a:fld>
            <a:endParaRPr lang="ja-JP" altLang="en-US" dirty="0">
              <a:solidFill>
                <a:prstClr val="black"/>
              </a:solidFill>
            </a:endParaRPr>
          </a:p>
        </p:txBody>
      </p:sp>
    </p:spTree>
    <p:extLst>
      <p:ext uri="{BB962C8B-B14F-4D97-AF65-F5344CB8AC3E}">
        <p14:creationId xmlns:p14="http://schemas.microsoft.com/office/powerpoint/2010/main" val="324367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705548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83"/>
            <a:ext cx="5829300" cy="1967442"/>
          </a:xfrm>
        </p:spPr>
        <p:txBody>
          <a:bodyPr anchor="t"/>
          <a:lstStyle>
            <a:lvl1pPr algn="l">
              <a:defRPr sz="5778"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4198599"/>
            <a:ext cx="5829300" cy="2166937"/>
          </a:xfrm>
        </p:spPr>
        <p:txBody>
          <a:bodyPr anchor="b"/>
          <a:lstStyle>
            <a:lvl1pPr marL="0" indent="0">
              <a:buNone/>
              <a:defRPr sz="2889">
                <a:solidFill>
                  <a:schemeClr val="tx1">
                    <a:tint val="75000"/>
                  </a:schemeClr>
                </a:solidFill>
              </a:defRPr>
            </a:lvl1pPr>
            <a:lvl2pPr marL="660182" indent="0">
              <a:buNone/>
              <a:defRPr sz="2600">
                <a:solidFill>
                  <a:schemeClr val="tx1">
                    <a:tint val="75000"/>
                  </a:schemeClr>
                </a:solidFill>
              </a:defRPr>
            </a:lvl2pPr>
            <a:lvl3pPr marL="1320362" indent="0">
              <a:buNone/>
              <a:defRPr sz="2311">
                <a:solidFill>
                  <a:schemeClr val="tx1">
                    <a:tint val="75000"/>
                  </a:schemeClr>
                </a:solidFill>
              </a:defRPr>
            </a:lvl3pPr>
            <a:lvl4pPr marL="1980544" indent="0">
              <a:buNone/>
              <a:defRPr sz="2022">
                <a:solidFill>
                  <a:schemeClr val="tx1">
                    <a:tint val="75000"/>
                  </a:schemeClr>
                </a:solidFill>
              </a:defRPr>
            </a:lvl4pPr>
            <a:lvl5pPr marL="2640726" indent="0">
              <a:buNone/>
              <a:defRPr sz="2022">
                <a:solidFill>
                  <a:schemeClr val="tx1">
                    <a:tint val="75000"/>
                  </a:schemeClr>
                </a:solidFill>
              </a:defRPr>
            </a:lvl5pPr>
            <a:lvl6pPr marL="3300908" indent="0">
              <a:buNone/>
              <a:defRPr sz="2022">
                <a:solidFill>
                  <a:schemeClr val="tx1">
                    <a:tint val="75000"/>
                  </a:schemeClr>
                </a:solidFill>
              </a:defRPr>
            </a:lvl6pPr>
            <a:lvl7pPr marL="3961089" indent="0">
              <a:buNone/>
              <a:defRPr sz="2022">
                <a:solidFill>
                  <a:schemeClr val="tx1">
                    <a:tint val="75000"/>
                  </a:schemeClr>
                </a:solidFill>
              </a:defRPr>
            </a:lvl7pPr>
            <a:lvl8pPr marL="4621270" indent="0">
              <a:buNone/>
              <a:defRPr sz="2022">
                <a:solidFill>
                  <a:schemeClr val="tx1">
                    <a:tint val="75000"/>
                  </a:schemeClr>
                </a:solidFill>
              </a:defRPr>
            </a:lvl8pPr>
            <a:lvl9pPr marL="5281450" indent="0">
              <a:buNone/>
              <a:defRPr sz="2022">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4501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311409"/>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311409"/>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95547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3467" b="1"/>
            </a:lvl1pPr>
            <a:lvl2pPr marL="660182" indent="0">
              <a:buNone/>
              <a:defRPr sz="2889" b="1"/>
            </a:lvl2pPr>
            <a:lvl3pPr marL="1320362" indent="0">
              <a:buNone/>
              <a:defRPr sz="2600" b="1"/>
            </a:lvl3pPr>
            <a:lvl4pPr marL="1980544" indent="0">
              <a:buNone/>
              <a:defRPr sz="2311" b="1"/>
            </a:lvl4pPr>
            <a:lvl5pPr marL="2640726" indent="0">
              <a:buNone/>
              <a:defRPr sz="2311" b="1"/>
            </a:lvl5pPr>
            <a:lvl6pPr marL="3300908" indent="0">
              <a:buNone/>
              <a:defRPr sz="2311" b="1"/>
            </a:lvl6pPr>
            <a:lvl7pPr marL="3961089" indent="0">
              <a:buNone/>
              <a:defRPr sz="2311" b="1"/>
            </a:lvl7pPr>
            <a:lvl8pPr marL="4621270" indent="0">
              <a:buNone/>
              <a:defRPr sz="2311" b="1"/>
            </a:lvl8pPr>
            <a:lvl9pPr marL="5281450" indent="0">
              <a:buNone/>
              <a:defRPr sz="2311"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2" y="2217385"/>
            <a:ext cx="3031332" cy="924101"/>
          </a:xfrm>
        </p:spPr>
        <p:txBody>
          <a:bodyPr anchor="b"/>
          <a:lstStyle>
            <a:lvl1pPr marL="0" indent="0">
              <a:buNone/>
              <a:defRPr sz="3467" b="1"/>
            </a:lvl1pPr>
            <a:lvl2pPr marL="660182" indent="0">
              <a:buNone/>
              <a:defRPr sz="2889" b="1"/>
            </a:lvl2pPr>
            <a:lvl3pPr marL="1320362" indent="0">
              <a:buNone/>
              <a:defRPr sz="2600" b="1"/>
            </a:lvl3pPr>
            <a:lvl4pPr marL="1980544" indent="0">
              <a:buNone/>
              <a:defRPr sz="2311" b="1"/>
            </a:lvl4pPr>
            <a:lvl5pPr marL="2640726" indent="0">
              <a:buNone/>
              <a:defRPr sz="2311" b="1"/>
            </a:lvl5pPr>
            <a:lvl6pPr marL="3300908" indent="0">
              <a:buNone/>
              <a:defRPr sz="2311" b="1"/>
            </a:lvl6pPr>
            <a:lvl7pPr marL="3961089" indent="0">
              <a:buNone/>
              <a:defRPr sz="2311" b="1"/>
            </a:lvl7pPr>
            <a:lvl8pPr marL="4621270" indent="0">
              <a:buNone/>
              <a:defRPr sz="2311" b="1"/>
            </a:lvl8pPr>
            <a:lvl9pPr marL="5281450" indent="0">
              <a:buNone/>
              <a:defRPr sz="2311"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72" y="3141486"/>
            <a:ext cx="3031332"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endParaRPr lang="ja-JP" altLang="en-US" dirty="0">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dirty="0">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76674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endParaRPr lang="ja-JP" altLang="en-US" dirty="0">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dirty="0">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839592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lang="ja-JP" altLang="en-US" dirty="0">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8031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8" y="394410"/>
            <a:ext cx="2256235" cy="1678517"/>
          </a:xfrm>
        </p:spPr>
        <p:txBody>
          <a:bodyPr anchor="b"/>
          <a:lstStyle>
            <a:lvl1pPr algn="l">
              <a:defRPr sz="2889" b="1"/>
            </a:lvl1pPr>
          </a:lstStyle>
          <a:p>
            <a:r>
              <a:rPr kumimoji="1" lang="ja-JP" altLang="en-US"/>
              <a:t>マスタ タイトルの書式設定</a:t>
            </a:r>
          </a:p>
        </p:txBody>
      </p:sp>
      <p:sp>
        <p:nvSpPr>
          <p:cNvPr id="3" name="コンテンツ プレースホルダ 2"/>
          <p:cNvSpPr>
            <a:spLocks noGrp="1"/>
          </p:cNvSpPr>
          <p:nvPr>
            <p:ph idx="1"/>
          </p:nvPr>
        </p:nvSpPr>
        <p:spPr>
          <a:xfrm>
            <a:off x="2681289" y="394438"/>
            <a:ext cx="3833812" cy="8454497"/>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8" y="2072927"/>
            <a:ext cx="2256235" cy="6775980"/>
          </a:xfrm>
        </p:spPr>
        <p:txBody>
          <a:bodyPr/>
          <a:lstStyle>
            <a:lvl1pPr marL="0" indent="0">
              <a:buNone/>
              <a:defRPr sz="2022"/>
            </a:lvl1pPr>
            <a:lvl2pPr marL="660182" indent="0">
              <a:buNone/>
              <a:defRPr sz="1733"/>
            </a:lvl2pPr>
            <a:lvl3pPr marL="1320362" indent="0">
              <a:buNone/>
              <a:defRPr sz="1444"/>
            </a:lvl3pPr>
            <a:lvl4pPr marL="1980544" indent="0">
              <a:buNone/>
              <a:defRPr sz="1300"/>
            </a:lvl4pPr>
            <a:lvl5pPr marL="2640726" indent="0">
              <a:buNone/>
              <a:defRPr sz="1300"/>
            </a:lvl5pPr>
            <a:lvl6pPr marL="3300908" indent="0">
              <a:buNone/>
              <a:defRPr sz="1300"/>
            </a:lvl6pPr>
            <a:lvl7pPr marL="3961089" indent="0">
              <a:buNone/>
              <a:defRPr sz="1300"/>
            </a:lvl7pPr>
            <a:lvl8pPr marL="4621270" indent="0">
              <a:buNone/>
              <a:defRPr sz="1300"/>
            </a:lvl8pPr>
            <a:lvl9pPr marL="5281450" indent="0">
              <a:buNone/>
              <a:defRPr sz="13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77383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4"/>
            <a:ext cx="4114800" cy="818622"/>
          </a:xfrm>
        </p:spPr>
        <p:txBody>
          <a:bodyPr anchor="b"/>
          <a:lstStyle>
            <a:lvl1pPr algn="l">
              <a:defRPr sz="2889" b="1"/>
            </a:lvl1pPr>
          </a:lstStyle>
          <a:p>
            <a:r>
              <a:rPr kumimoji="1" lang="ja-JP" altLang="en-US"/>
              <a:t>マスタ タイトルの書式設定</a:t>
            </a:r>
          </a:p>
        </p:txBody>
      </p:sp>
      <p:sp>
        <p:nvSpPr>
          <p:cNvPr id="3" name="図プレースホルダ 2"/>
          <p:cNvSpPr>
            <a:spLocks noGrp="1"/>
          </p:cNvSpPr>
          <p:nvPr>
            <p:ph type="pic" idx="1"/>
          </p:nvPr>
        </p:nvSpPr>
        <p:spPr>
          <a:xfrm>
            <a:off x="1344216" y="885124"/>
            <a:ext cx="4114800" cy="5943600"/>
          </a:xfrm>
        </p:spPr>
        <p:txBody>
          <a:bodyPr/>
          <a:lstStyle>
            <a:lvl1pPr marL="0" indent="0">
              <a:buNone/>
              <a:defRPr sz="4622"/>
            </a:lvl1pPr>
            <a:lvl2pPr marL="660182" indent="0">
              <a:buNone/>
              <a:defRPr sz="4044"/>
            </a:lvl2pPr>
            <a:lvl3pPr marL="1320362" indent="0">
              <a:buNone/>
              <a:defRPr sz="3467"/>
            </a:lvl3pPr>
            <a:lvl4pPr marL="1980544" indent="0">
              <a:buNone/>
              <a:defRPr sz="2889"/>
            </a:lvl4pPr>
            <a:lvl5pPr marL="2640726" indent="0">
              <a:buNone/>
              <a:defRPr sz="2889"/>
            </a:lvl5pPr>
            <a:lvl6pPr marL="3300908" indent="0">
              <a:buNone/>
              <a:defRPr sz="2889"/>
            </a:lvl6pPr>
            <a:lvl7pPr marL="3961089" indent="0">
              <a:buNone/>
              <a:defRPr sz="2889"/>
            </a:lvl7pPr>
            <a:lvl8pPr marL="4621270" indent="0">
              <a:buNone/>
              <a:defRPr sz="2889"/>
            </a:lvl8pPr>
            <a:lvl9pPr marL="5281450" indent="0">
              <a:buNone/>
              <a:defRPr sz="2889"/>
            </a:lvl9pPr>
          </a:lstStyle>
          <a:p>
            <a:endParaRPr kumimoji="1" lang="ja-JP" altLang="en-US" dirty="0"/>
          </a:p>
        </p:txBody>
      </p:sp>
      <p:sp>
        <p:nvSpPr>
          <p:cNvPr id="4" name="テキスト プレースホルダ 3"/>
          <p:cNvSpPr>
            <a:spLocks noGrp="1"/>
          </p:cNvSpPr>
          <p:nvPr>
            <p:ph type="body" sz="half" idx="2"/>
          </p:nvPr>
        </p:nvSpPr>
        <p:spPr>
          <a:xfrm>
            <a:off x="1344216" y="7752822"/>
            <a:ext cx="4114800" cy="1162578"/>
          </a:xfrm>
        </p:spPr>
        <p:txBody>
          <a:bodyPr/>
          <a:lstStyle>
            <a:lvl1pPr marL="0" indent="0">
              <a:buNone/>
              <a:defRPr sz="2022"/>
            </a:lvl1pPr>
            <a:lvl2pPr marL="660182" indent="0">
              <a:buNone/>
              <a:defRPr sz="1733"/>
            </a:lvl2pPr>
            <a:lvl3pPr marL="1320362" indent="0">
              <a:buNone/>
              <a:defRPr sz="1444"/>
            </a:lvl3pPr>
            <a:lvl4pPr marL="1980544" indent="0">
              <a:buNone/>
              <a:defRPr sz="1300"/>
            </a:lvl4pPr>
            <a:lvl5pPr marL="2640726" indent="0">
              <a:buNone/>
              <a:defRPr sz="1300"/>
            </a:lvl5pPr>
            <a:lvl6pPr marL="3300908" indent="0">
              <a:buNone/>
              <a:defRPr sz="1300"/>
            </a:lvl6pPr>
            <a:lvl7pPr marL="3961089" indent="0">
              <a:buNone/>
              <a:defRPr sz="1300"/>
            </a:lvl7pPr>
            <a:lvl8pPr marL="4621270" indent="0">
              <a:buNone/>
              <a:defRPr sz="1300"/>
            </a:lvl8pPr>
            <a:lvl9pPr marL="5281450" indent="0">
              <a:buNone/>
              <a:defRPr sz="13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87112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31119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29"/>
            <a:ext cx="1543050" cy="8452203"/>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342900" y="396729"/>
            <a:ext cx="4514850" cy="8452203"/>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5A02BD7A-635E-43A0-8464-FD5073BFE4FA}"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427479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13" tIns="45707" rIns="91413" bIns="45707"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9"/>
            <a:ext cx="6172200" cy="6537502"/>
          </a:xfrm>
          <a:prstGeom prst="rect">
            <a:avLst/>
          </a:prstGeom>
        </p:spPr>
        <p:txBody>
          <a:bodyPr vert="horz" lIns="91413" tIns="45707" rIns="91413" bIns="45707"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2" y="9181456"/>
            <a:ext cx="1600200" cy="527403"/>
          </a:xfrm>
          <a:prstGeom prst="rect">
            <a:avLst/>
          </a:prstGeom>
        </p:spPr>
        <p:txBody>
          <a:bodyPr vert="horz" lIns="91413" tIns="45707" rIns="91413" bIns="45707" rtlCol="0" anchor="ctr"/>
          <a:lstStyle>
            <a:lvl1pPr algn="l">
              <a:defRPr sz="1733">
                <a:solidFill>
                  <a:schemeClr val="tx1">
                    <a:tint val="75000"/>
                  </a:schemeClr>
                </a:solidFill>
              </a:defRPr>
            </a:lvl1pPr>
          </a:lstStyle>
          <a:p>
            <a:pPr defTabSz="1320362"/>
            <a:endParaRPr lang="ja-JP" altLang="en-US" dirty="0">
              <a:solidFill>
                <a:prstClr val="black">
                  <a:tint val="75000"/>
                </a:prstClr>
              </a:solidFill>
            </a:endParaRPr>
          </a:p>
        </p:txBody>
      </p:sp>
      <p:sp>
        <p:nvSpPr>
          <p:cNvPr id="5" name="フッター プレースホルダ 4"/>
          <p:cNvSpPr>
            <a:spLocks noGrp="1"/>
          </p:cNvSpPr>
          <p:nvPr>
            <p:ph type="ftr" sz="quarter" idx="3"/>
          </p:nvPr>
        </p:nvSpPr>
        <p:spPr>
          <a:xfrm>
            <a:off x="2343150" y="9181456"/>
            <a:ext cx="2171700" cy="527403"/>
          </a:xfrm>
          <a:prstGeom prst="rect">
            <a:avLst/>
          </a:prstGeom>
        </p:spPr>
        <p:txBody>
          <a:bodyPr vert="horz" lIns="91413" tIns="45707" rIns="91413" bIns="45707" rtlCol="0" anchor="ctr"/>
          <a:lstStyle>
            <a:lvl1pPr algn="ctr">
              <a:defRPr sz="1733">
                <a:solidFill>
                  <a:schemeClr val="tx1">
                    <a:tint val="75000"/>
                  </a:schemeClr>
                </a:solidFill>
              </a:defRPr>
            </a:lvl1pPr>
          </a:lstStyle>
          <a:p>
            <a:pPr defTabSz="1320362"/>
            <a:endParaRPr lang="ja-JP" altLang="en-US" dirty="0">
              <a:solidFill>
                <a:prstClr val="black">
                  <a:tint val="75000"/>
                </a:prstClr>
              </a:solidFill>
            </a:endParaRPr>
          </a:p>
        </p:txBody>
      </p:sp>
      <p:sp>
        <p:nvSpPr>
          <p:cNvPr id="6" name="スライド番号プレースホルダ 5"/>
          <p:cNvSpPr>
            <a:spLocks noGrp="1"/>
          </p:cNvSpPr>
          <p:nvPr>
            <p:ph type="sldNum" sz="quarter" idx="4"/>
          </p:nvPr>
        </p:nvSpPr>
        <p:spPr>
          <a:xfrm>
            <a:off x="5257800" y="9378631"/>
            <a:ext cx="1600200" cy="527403"/>
          </a:xfrm>
          <a:prstGeom prst="rect">
            <a:avLst/>
          </a:prstGeom>
        </p:spPr>
        <p:txBody>
          <a:bodyPr vert="horz" lIns="91413" tIns="45707" rIns="91413" bIns="45707" rtlCol="0" anchor="ctr"/>
          <a:lstStyle>
            <a:lvl1pPr algn="r">
              <a:defRPr sz="1733">
                <a:solidFill>
                  <a:schemeClr val="tx1">
                    <a:tint val="75000"/>
                  </a:schemeClr>
                </a:solidFill>
              </a:defRPr>
            </a:lvl1pPr>
          </a:lstStyle>
          <a:p>
            <a:pPr defTabSz="1320362"/>
            <a:fld id="{5A02BD7A-635E-43A0-8464-FD5073BFE4FA}" type="slidenum">
              <a:rPr lang="ja-JP" altLang="en-US" smtClean="0">
                <a:solidFill>
                  <a:prstClr val="black">
                    <a:tint val="75000"/>
                  </a:prstClr>
                </a:solidFill>
              </a:rPr>
              <a:pPr defTabSz="1320362"/>
              <a:t>‹#›</a:t>
            </a:fld>
            <a:endParaRPr lang="ja-JP" altLang="en-US" dirty="0">
              <a:solidFill>
                <a:prstClr val="black">
                  <a:tint val="75000"/>
                </a:prstClr>
              </a:solidFill>
            </a:endParaRPr>
          </a:p>
        </p:txBody>
      </p:sp>
    </p:spTree>
    <p:extLst>
      <p:ext uri="{BB962C8B-B14F-4D97-AF65-F5344CB8AC3E}">
        <p14:creationId xmlns:p14="http://schemas.microsoft.com/office/powerpoint/2010/main" val="277658034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hdr="0" ftr="0" dt="0"/>
  <p:txStyles>
    <p:titleStyle>
      <a:lvl1pPr algn="ctr" defTabSz="1320362" rtl="0" eaLnBrk="1" latinLnBrk="0" hangingPunct="1">
        <a:spcBef>
          <a:spcPct val="0"/>
        </a:spcBef>
        <a:buNone/>
        <a:defRPr kumimoji="1" sz="6355" kern="1200">
          <a:solidFill>
            <a:schemeClr val="tx1"/>
          </a:solidFill>
          <a:latin typeface="+mj-lt"/>
          <a:ea typeface="+mj-ea"/>
          <a:cs typeface="+mj-cs"/>
        </a:defRPr>
      </a:lvl1pPr>
    </p:titleStyle>
    <p:bodyStyle>
      <a:lvl1pPr marL="495136" indent="-495136" algn="l" defTabSz="1320362" rtl="0" eaLnBrk="1" latinLnBrk="0" hangingPunct="1">
        <a:spcBef>
          <a:spcPct val="20000"/>
        </a:spcBef>
        <a:buFont typeface="Arial" pitchFamily="34" charset="0"/>
        <a:buChar char="•"/>
        <a:defRPr kumimoji="1" sz="4622" kern="1200">
          <a:solidFill>
            <a:schemeClr val="tx1"/>
          </a:solidFill>
          <a:latin typeface="+mn-lt"/>
          <a:ea typeface="+mn-ea"/>
          <a:cs typeface="+mn-cs"/>
        </a:defRPr>
      </a:lvl1pPr>
      <a:lvl2pPr marL="1072795" indent="-412613" algn="l" defTabSz="1320362" rtl="0" eaLnBrk="1" latinLnBrk="0" hangingPunct="1">
        <a:spcBef>
          <a:spcPct val="20000"/>
        </a:spcBef>
        <a:buFont typeface="Arial" pitchFamily="34" charset="0"/>
        <a:buChar char="–"/>
        <a:defRPr kumimoji="1" sz="4044" kern="1200">
          <a:solidFill>
            <a:schemeClr val="tx1"/>
          </a:solidFill>
          <a:latin typeface="+mn-lt"/>
          <a:ea typeface="+mn-ea"/>
          <a:cs typeface="+mn-cs"/>
        </a:defRPr>
      </a:lvl2pPr>
      <a:lvl3pPr marL="1650454" indent="-330092" algn="l" defTabSz="1320362" rtl="0" eaLnBrk="1" latinLnBrk="0" hangingPunct="1">
        <a:spcBef>
          <a:spcPct val="20000"/>
        </a:spcBef>
        <a:buFont typeface="Arial" pitchFamily="34" charset="0"/>
        <a:buChar char="•"/>
        <a:defRPr kumimoji="1" sz="3467" kern="1200">
          <a:solidFill>
            <a:schemeClr val="tx1"/>
          </a:solidFill>
          <a:latin typeface="+mn-lt"/>
          <a:ea typeface="+mn-ea"/>
          <a:cs typeface="+mn-cs"/>
        </a:defRPr>
      </a:lvl3pPr>
      <a:lvl4pPr marL="231063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4pPr>
      <a:lvl5pPr marL="297081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5pPr>
      <a:lvl6pPr marL="3630996"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6pPr>
      <a:lvl7pPr marL="4291178"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7pPr>
      <a:lvl8pPr marL="4951360"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8pPr>
      <a:lvl9pPr marL="5611542" indent="-330092" algn="l" defTabSz="1320362" rtl="0" eaLnBrk="1" latinLnBrk="0" hangingPunct="1">
        <a:spcBef>
          <a:spcPct val="20000"/>
        </a:spcBef>
        <a:buFont typeface="Arial" pitchFamily="34" charset="0"/>
        <a:buChar char="•"/>
        <a:defRPr kumimoji="1" sz="2889" kern="1200">
          <a:solidFill>
            <a:schemeClr val="tx1"/>
          </a:solidFill>
          <a:latin typeface="+mn-lt"/>
          <a:ea typeface="+mn-ea"/>
          <a:cs typeface="+mn-cs"/>
        </a:defRPr>
      </a:lvl9pPr>
    </p:bodyStyle>
    <p:otherStyle>
      <a:defPPr>
        <a:defRPr lang="ja-JP"/>
      </a:defPPr>
      <a:lvl1pPr marL="0" algn="l" defTabSz="1320362" rtl="0" eaLnBrk="1" latinLnBrk="0" hangingPunct="1">
        <a:defRPr kumimoji="1" sz="2600" kern="1200">
          <a:solidFill>
            <a:schemeClr val="tx1"/>
          </a:solidFill>
          <a:latin typeface="+mn-lt"/>
          <a:ea typeface="+mn-ea"/>
          <a:cs typeface="+mn-cs"/>
        </a:defRPr>
      </a:lvl1pPr>
      <a:lvl2pPr marL="660182" algn="l" defTabSz="1320362" rtl="0" eaLnBrk="1" latinLnBrk="0" hangingPunct="1">
        <a:defRPr kumimoji="1" sz="2600" kern="1200">
          <a:solidFill>
            <a:schemeClr val="tx1"/>
          </a:solidFill>
          <a:latin typeface="+mn-lt"/>
          <a:ea typeface="+mn-ea"/>
          <a:cs typeface="+mn-cs"/>
        </a:defRPr>
      </a:lvl2pPr>
      <a:lvl3pPr marL="1320362" algn="l" defTabSz="1320362" rtl="0" eaLnBrk="1" latinLnBrk="0" hangingPunct="1">
        <a:defRPr kumimoji="1" sz="2600" kern="1200">
          <a:solidFill>
            <a:schemeClr val="tx1"/>
          </a:solidFill>
          <a:latin typeface="+mn-lt"/>
          <a:ea typeface="+mn-ea"/>
          <a:cs typeface="+mn-cs"/>
        </a:defRPr>
      </a:lvl3pPr>
      <a:lvl4pPr marL="1980544" algn="l" defTabSz="1320362" rtl="0" eaLnBrk="1" latinLnBrk="0" hangingPunct="1">
        <a:defRPr kumimoji="1" sz="2600" kern="1200">
          <a:solidFill>
            <a:schemeClr val="tx1"/>
          </a:solidFill>
          <a:latin typeface="+mn-lt"/>
          <a:ea typeface="+mn-ea"/>
          <a:cs typeface="+mn-cs"/>
        </a:defRPr>
      </a:lvl4pPr>
      <a:lvl5pPr marL="2640726" algn="l" defTabSz="1320362" rtl="0" eaLnBrk="1" latinLnBrk="0" hangingPunct="1">
        <a:defRPr kumimoji="1" sz="2600" kern="1200">
          <a:solidFill>
            <a:schemeClr val="tx1"/>
          </a:solidFill>
          <a:latin typeface="+mn-lt"/>
          <a:ea typeface="+mn-ea"/>
          <a:cs typeface="+mn-cs"/>
        </a:defRPr>
      </a:lvl5pPr>
      <a:lvl6pPr marL="3300908" algn="l" defTabSz="1320362" rtl="0" eaLnBrk="1" latinLnBrk="0" hangingPunct="1">
        <a:defRPr kumimoji="1" sz="2600" kern="1200">
          <a:solidFill>
            <a:schemeClr val="tx1"/>
          </a:solidFill>
          <a:latin typeface="+mn-lt"/>
          <a:ea typeface="+mn-ea"/>
          <a:cs typeface="+mn-cs"/>
        </a:defRPr>
      </a:lvl6pPr>
      <a:lvl7pPr marL="3961089" algn="l" defTabSz="1320362" rtl="0" eaLnBrk="1" latinLnBrk="0" hangingPunct="1">
        <a:defRPr kumimoji="1" sz="2600" kern="1200">
          <a:solidFill>
            <a:schemeClr val="tx1"/>
          </a:solidFill>
          <a:latin typeface="+mn-lt"/>
          <a:ea typeface="+mn-ea"/>
          <a:cs typeface="+mn-cs"/>
        </a:defRPr>
      </a:lvl7pPr>
      <a:lvl8pPr marL="4621270" algn="l" defTabSz="1320362" rtl="0" eaLnBrk="1" latinLnBrk="0" hangingPunct="1">
        <a:defRPr kumimoji="1" sz="2600" kern="1200">
          <a:solidFill>
            <a:schemeClr val="tx1"/>
          </a:solidFill>
          <a:latin typeface="+mn-lt"/>
          <a:ea typeface="+mn-ea"/>
          <a:cs typeface="+mn-cs"/>
        </a:defRPr>
      </a:lvl8pPr>
      <a:lvl9pPr marL="5281450" algn="l" defTabSz="1320362" rtl="0" eaLnBrk="1" latinLnBrk="0" hangingPunct="1">
        <a:defRPr kumimoji="1"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A3FD1236-24A0-4DB1-8117-041FCEEC2975}"/>
              </a:ext>
            </a:extLst>
          </p:cNvPr>
          <p:cNvSpPr/>
          <p:nvPr/>
        </p:nvSpPr>
        <p:spPr>
          <a:xfrm>
            <a:off x="1845755" y="6603638"/>
            <a:ext cx="936104" cy="253913"/>
          </a:xfrm>
          <a:prstGeom prst="rect">
            <a:avLst/>
          </a:prstGeom>
          <a:solidFill>
            <a:schemeClr val="tx2">
              <a:lumMod val="20000"/>
              <a:lumOff val="80000"/>
            </a:schemeClr>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dirty="0">
              <a:solidFill>
                <a:schemeClr val="tx1"/>
              </a:solidFill>
            </a:endParaRPr>
          </a:p>
        </p:txBody>
      </p:sp>
      <p:sp>
        <p:nvSpPr>
          <p:cNvPr id="8" name="正方形/長方形 7">
            <a:extLst>
              <a:ext uri="{FF2B5EF4-FFF2-40B4-BE49-F238E27FC236}">
                <a16:creationId xmlns:a16="http://schemas.microsoft.com/office/drawing/2014/main" id="{19289396-07FD-4E5E-AF9B-7A3DD15004FA}"/>
              </a:ext>
            </a:extLst>
          </p:cNvPr>
          <p:cNvSpPr/>
          <p:nvPr/>
        </p:nvSpPr>
        <p:spPr>
          <a:xfrm>
            <a:off x="651433" y="6601071"/>
            <a:ext cx="936104" cy="259045"/>
          </a:xfrm>
          <a:prstGeom prst="rect">
            <a:avLst/>
          </a:prstGeom>
          <a:solidFill>
            <a:schemeClr val="tx2">
              <a:lumMod val="20000"/>
              <a:lumOff val="80000"/>
            </a:schemeClr>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dirty="0">
              <a:solidFill>
                <a:schemeClr val="tx1"/>
              </a:solidFill>
            </a:endParaRPr>
          </a:p>
        </p:txBody>
      </p:sp>
      <p:sp>
        <p:nvSpPr>
          <p:cNvPr id="12293" name="Rectangle 5"/>
          <p:cNvSpPr>
            <a:spLocks noChangeArrowheads="1"/>
          </p:cNvSpPr>
          <p:nvPr/>
        </p:nvSpPr>
        <p:spPr bwMode="auto">
          <a:xfrm>
            <a:off x="-3744206" y="583518"/>
            <a:ext cx="266804" cy="533479"/>
          </a:xfrm>
          <a:prstGeom prst="rect">
            <a:avLst/>
          </a:prstGeom>
          <a:noFill/>
          <a:ln w="9525">
            <a:noFill/>
            <a:miter lim="800000"/>
            <a:headEnd/>
            <a:tailEnd/>
          </a:ln>
          <a:effectLst/>
        </p:spPr>
        <p:txBody>
          <a:bodyPr vert="horz" wrap="none" lIns="132080" tIns="66040" rIns="132080" bIns="66040" numCol="1" anchor="ctr" anchorCtr="0" compatLnSpc="1">
            <a:prstTxWarp prst="textNoShape">
              <a:avLst/>
            </a:prstTxWarp>
            <a:spAutoFit/>
          </a:bodyPr>
          <a:lstStyle/>
          <a:p>
            <a:pPr defTabSz="1320362"/>
            <a:endParaRPr lang="ja-JP" altLang="en-US" sz="2600" dirty="0">
              <a:solidFill>
                <a:prstClr val="black"/>
              </a:solidFill>
            </a:endParaRPr>
          </a:p>
        </p:txBody>
      </p:sp>
      <p:sp>
        <p:nvSpPr>
          <p:cNvPr id="56" name="正方形/長方形 55"/>
          <p:cNvSpPr/>
          <p:nvPr/>
        </p:nvSpPr>
        <p:spPr>
          <a:xfrm>
            <a:off x="226355" y="583243"/>
            <a:ext cx="6334907" cy="644964"/>
          </a:xfrm>
          <a:prstGeom prst="rect">
            <a:avLst/>
          </a:prstGeom>
          <a:solidFill>
            <a:srgbClr val="FFFF99"/>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1320362"/>
            <a:r>
              <a:rPr lang="ja-JP" altLang="en-US" sz="2600" b="1" dirty="0">
                <a:solidFill>
                  <a:schemeClr val="tx1"/>
                </a:solidFill>
                <a:latin typeface="メイリオ" pitchFamily="50" charset="-128"/>
                <a:ea typeface="メイリオ" pitchFamily="50" charset="-128"/>
              </a:rPr>
              <a:t>転倒防止・腰痛予防のための訪問支援　</a:t>
            </a:r>
            <a:endParaRPr lang="en-US" altLang="ja-JP" sz="2600" dirty="0">
              <a:solidFill>
                <a:schemeClr val="tx1"/>
              </a:solidFill>
              <a:latin typeface="メイリオ" pitchFamily="50" charset="-128"/>
              <a:ea typeface="メイリオ" pitchFamily="50" charset="-128"/>
            </a:endParaRPr>
          </a:p>
        </p:txBody>
      </p:sp>
      <p:sp>
        <p:nvSpPr>
          <p:cNvPr id="27" name="正方形/長方形 26"/>
          <p:cNvSpPr/>
          <p:nvPr/>
        </p:nvSpPr>
        <p:spPr bwMode="auto">
          <a:xfrm>
            <a:off x="312270" y="4118582"/>
            <a:ext cx="6282713" cy="4899589"/>
          </a:xfrm>
          <a:prstGeom prst="rect">
            <a:avLst/>
          </a:prstGeom>
          <a:solidFill>
            <a:srgbClr val="FFFF99"/>
          </a:solidFill>
          <a:ln>
            <a:solidFill>
              <a:schemeClr val="tx1"/>
            </a:solidFill>
            <a:headEnd/>
            <a:tailEnd/>
          </a:ln>
        </p:spPr>
        <p:style>
          <a:lnRef idx="2">
            <a:schemeClr val="accent2"/>
          </a:lnRef>
          <a:fillRef idx="1">
            <a:schemeClr val="lt1"/>
          </a:fillRef>
          <a:effectRef idx="0">
            <a:schemeClr val="accent2"/>
          </a:effectRef>
          <a:fontRef idx="minor">
            <a:schemeClr val="dk1"/>
          </a:fontRef>
        </p:style>
        <p:txBody>
          <a:bodyPr lIns="98822" tIns="49412" rIns="98822" bIns="49412" rtlCol="0" anchor="t" anchorCtr="0"/>
          <a:lstStyle/>
          <a:p>
            <a:pPr>
              <a:lnSpc>
                <a:spcPts val="1444"/>
              </a:lnSpc>
              <a:spcBef>
                <a:spcPts val="867"/>
              </a:spcBef>
            </a:pPr>
            <a:endParaRPr lang="en-US" altLang="ja-JP" sz="1878" b="1" u="sng" dirty="0">
              <a:solidFill>
                <a:srgbClr val="00B050"/>
              </a:solidFill>
              <a:latin typeface="ＭＳ ゴシック" panose="020B0609070205080204" pitchFamily="49" charset="-128"/>
              <a:ea typeface="ＭＳ ゴシック" panose="020B0609070205080204" pitchFamily="49" charset="-128"/>
            </a:endParaRPr>
          </a:p>
          <a:p>
            <a:pPr>
              <a:lnSpc>
                <a:spcPts val="1011"/>
              </a:lnSpc>
              <a:spcBef>
                <a:spcPts val="144"/>
              </a:spcBef>
            </a:pPr>
            <a:endParaRPr lang="en-US" altLang="ja-JP" sz="1878" b="1" u="sng" dirty="0">
              <a:solidFill>
                <a:prstClr val="black"/>
              </a:solidFill>
              <a:latin typeface="ＭＳ ゴシック" panose="020B0609070205080204" pitchFamily="49" charset="-128"/>
              <a:ea typeface="ＭＳ ゴシック" panose="020B0609070205080204" pitchFamily="49" charset="-128"/>
            </a:endParaRPr>
          </a:p>
          <a:p>
            <a:pPr>
              <a:spcBef>
                <a:spcPts val="144"/>
              </a:spcBef>
            </a:pPr>
            <a:r>
              <a:rPr lang="ja-JP" altLang="en-US" sz="1878" dirty="0">
                <a:solidFill>
                  <a:prstClr val="black"/>
                </a:solidFill>
                <a:latin typeface="ＭＳ 明朝" panose="02020609040205080304" pitchFamily="17" charset="-128"/>
                <a:ea typeface="ＭＳ 明朝" panose="02020609040205080304" pitchFamily="17" charset="-128"/>
              </a:rPr>
              <a:t>　</a:t>
            </a:r>
          </a:p>
        </p:txBody>
      </p:sp>
      <p:sp>
        <p:nvSpPr>
          <p:cNvPr id="3" name="テキスト ボックス 2"/>
          <p:cNvSpPr txBox="1"/>
          <p:nvPr/>
        </p:nvSpPr>
        <p:spPr>
          <a:xfrm>
            <a:off x="9065438" y="7553293"/>
            <a:ext cx="1560173" cy="259045"/>
          </a:xfrm>
          <a:prstGeom prst="rect">
            <a:avLst/>
          </a:prstGeom>
          <a:noFill/>
        </p:spPr>
        <p:txBody>
          <a:bodyPr wrap="square" rtlCol="0">
            <a:spAutoFit/>
          </a:bodyPr>
          <a:lstStyle/>
          <a:p>
            <a:pPr>
              <a:lnSpc>
                <a:spcPts val="1300"/>
              </a:lnSpc>
            </a:pPr>
            <a:endParaRPr lang="ja-JP" altLang="en-US" sz="1300" dirty="0">
              <a:solidFill>
                <a:srgbClr val="FF0000"/>
              </a:solidFill>
              <a:latin typeface="ＭＳ Ｐゴシック"/>
            </a:endParaRPr>
          </a:p>
        </p:txBody>
      </p:sp>
      <p:sp>
        <p:nvSpPr>
          <p:cNvPr id="5" name="テキスト ボックス 4">
            <a:extLst>
              <a:ext uri="{FF2B5EF4-FFF2-40B4-BE49-F238E27FC236}">
                <a16:creationId xmlns:a16="http://schemas.microsoft.com/office/drawing/2014/main" id="{2A31E4AE-1867-4FBF-9DF8-AC16C17A3BCB}"/>
              </a:ext>
            </a:extLst>
          </p:cNvPr>
          <p:cNvSpPr txBox="1"/>
          <p:nvPr/>
        </p:nvSpPr>
        <p:spPr>
          <a:xfrm>
            <a:off x="271471" y="4097993"/>
            <a:ext cx="6244674" cy="5224764"/>
          </a:xfrm>
          <a:prstGeom prst="rect">
            <a:avLst/>
          </a:prstGeom>
          <a:noFill/>
        </p:spPr>
        <p:txBody>
          <a:bodyPr wrap="square" rtlCol="0">
            <a:spAutoFit/>
          </a:bodyPr>
          <a:lstStyle/>
          <a:p>
            <a:pPr>
              <a:lnSpc>
                <a:spcPct val="150000"/>
              </a:lnSpc>
            </a:pPr>
            <a:r>
              <a:rPr lang="en-US" altLang="ja-JP" sz="1600" b="1" dirty="0">
                <a:solidFill>
                  <a:srgbClr val="FFFF00"/>
                </a:solidFill>
              </a:rPr>
              <a:t> </a:t>
            </a:r>
            <a:r>
              <a:rPr lang="en-US" altLang="ja-JP" sz="1600" b="1" dirty="0"/>
              <a:t>【</a:t>
            </a:r>
            <a:r>
              <a:rPr lang="ja-JP" altLang="en-US" sz="1600" b="1" dirty="0"/>
              <a:t>訪問支援の対象事業場について</a:t>
            </a:r>
            <a:r>
              <a:rPr lang="en-US" altLang="ja-JP" sz="1600" b="1" dirty="0"/>
              <a:t>】</a:t>
            </a:r>
            <a:r>
              <a:rPr kumimoji="1" lang="ja-JP" altLang="en-US" sz="1600" b="1" dirty="0"/>
              <a:t> </a:t>
            </a:r>
            <a:endParaRPr kumimoji="1" lang="en-US" altLang="ja-JP" sz="1600" b="1" dirty="0"/>
          </a:p>
          <a:p>
            <a:pPr>
              <a:lnSpc>
                <a:spcPct val="150000"/>
              </a:lnSpc>
            </a:pPr>
            <a:r>
              <a:rPr kumimoji="1" lang="ja-JP" altLang="en-US" sz="1400" b="1" dirty="0"/>
              <a:t>     ① 所在地が栃木県内にあり、労働者を雇用している事業場に限ります</a:t>
            </a:r>
            <a:endParaRPr kumimoji="1" lang="en-US" altLang="ja-JP" sz="1400" b="1" dirty="0"/>
          </a:p>
          <a:p>
            <a:pPr>
              <a:lnSpc>
                <a:spcPct val="150000"/>
              </a:lnSpc>
            </a:pPr>
            <a:r>
              <a:rPr lang="ja-JP" altLang="en-US" sz="1400" b="1" dirty="0"/>
              <a:t>     ② お申し込みは、１事業場当たり１回限りとさせていただきます</a:t>
            </a:r>
            <a:endParaRPr lang="en-US" altLang="ja-JP" sz="1400" b="1" dirty="0"/>
          </a:p>
          <a:p>
            <a:pPr>
              <a:lnSpc>
                <a:spcPct val="150000"/>
              </a:lnSpc>
            </a:pPr>
            <a:r>
              <a:rPr lang="en-US" altLang="ja-JP" sz="1600" b="1" dirty="0"/>
              <a:t> 【</a:t>
            </a:r>
            <a:r>
              <a:rPr lang="ja-JP" altLang="en-US" sz="1600" b="1" dirty="0"/>
              <a:t>令和６年度の訪問支援日について</a:t>
            </a:r>
            <a:r>
              <a:rPr lang="en-US" altLang="ja-JP" sz="1600" b="1" dirty="0"/>
              <a:t>】</a:t>
            </a:r>
          </a:p>
          <a:p>
            <a:pPr>
              <a:lnSpc>
                <a:spcPct val="150000"/>
              </a:lnSpc>
            </a:pPr>
            <a:r>
              <a:rPr lang="ja-JP" altLang="en-US" sz="1400" dirty="0"/>
              <a:t>　　</a:t>
            </a:r>
            <a:r>
              <a:rPr lang="ja-JP" altLang="en-US" sz="1400" b="1" dirty="0"/>
              <a:t>令和７年２月２５日（火）まで</a:t>
            </a:r>
            <a:r>
              <a:rPr kumimoji="1" lang="ja-JP" altLang="en-US" sz="1400" b="1" dirty="0"/>
              <a:t>の平日（</a:t>
            </a:r>
            <a:r>
              <a:rPr lang="ja-JP" altLang="en-US" sz="1400" b="1" dirty="0"/>
              <a:t>土日祝を除く日</a:t>
            </a:r>
            <a:r>
              <a:rPr kumimoji="1" lang="ja-JP" altLang="en-US" sz="1400" b="1" dirty="0"/>
              <a:t>）です。ただし、１２月２３日</a:t>
            </a:r>
            <a:r>
              <a:rPr lang="en-US" altLang="ja-JP" sz="1400" b="1" dirty="0"/>
              <a:t>  </a:t>
            </a:r>
          </a:p>
          <a:p>
            <a:pPr>
              <a:lnSpc>
                <a:spcPct val="150000"/>
              </a:lnSpc>
            </a:pPr>
            <a:r>
              <a:rPr lang="en-US" altLang="ja-JP" sz="1400" b="1" dirty="0"/>
              <a:t>  </a:t>
            </a:r>
            <a:r>
              <a:rPr lang="ja-JP" altLang="en-US" sz="1400" b="1" dirty="0"/>
              <a:t>か</a:t>
            </a:r>
            <a:r>
              <a:rPr kumimoji="1" lang="en-US" altLang="ja-JP" sz="1400" b="1" dirty="0"/>
              <a:t> </a:t>
            </a:r>
            <a:r>
              <a:rPr kumimoji="1" lang="ja-JP" altLang="en-US" sz="1400" b="1" dirty="0"/>
              <a:t>ら１月１０日までは訪問いたしかねます。</a:t>
            </a:r>
            <a:r>
              <a:rPr lang="ja-JP" altLang="en-US" sz="1400" b="1" dirty="0"/>
              <a:t>訪問日は、申込者様と日程調整のう</a:t>
            </a:r>
            <a:endParaRPr lang="en-US" altLang="ja-JP" sz="1400" b="1" dirty="0"/>
          </a:p>
          <a:p>
            <a:pPr>
              <a:lnSpc>
                <a:spcPct val="150000"/>
              </a:lnSpc>
            </a:pPr>
            <a:r>
              <a:rPr lang="en-US" altLang="ja-JP" sz="1400" b="1" dirty="0"/>
              <a:t>  </a:t>
            </a:r>
            <a:r>
              <a:rPr lang="ja-JP" altLang="en-US" sz="1400" b="1" dirty="0"/>
              <a:t>え決定し</a:t>
            </a:r>
            <a:r>
              <a:rPr lang="en-US" altLang="ja-JP" sz="1400" b="1" dirty="0"/>
              <a:t> </a:t>
            </a:r>
            <a:r>
              <a:rPr lang="ja-JP" altLang="en-US" sz="1400" b="1" dirty="0"/>
              <a:t>ますので、裏面の申込書に希望日時をご記入ください。</a:t>
            </a:r>
            <a:endParaRPr kumimoji="1" lang="en-US" altLang="ja-JP" sz="1400" b="1" dirty="0"/>
          </a:p>
          <a:p>
            <a:pPr>
              <a:lnSpc>
                <a:spcPct val="150000"/>
              </a:lnSpc>
            </a:pPr>
            <a:r>
              <a:rPr kumimoji="1" lang="ja-JP" altLang="en-US" sz="1400" b="1" dirty="0">
                <a:solidFill>
                  <a:srgbClr val="FF0000"/>
                </a:solidFill>
              </a:rPr>
              <a:t>　  </a:t>
            </a:r>
            <a:r>
              <a:rPr lang="ja-JP" altLang="en-US" sz="1400" b="1" dirty="0">
                <a:solidFill>
                  <a:srgbClr val="FF0000"/>
                </a:solidFill>
              </a:rPr>
              <a:t>ご留意いただきたい事項</a:t>
            </a:r>
            <a:endParaRPr lang="en-US" altLang="ja-JP" sz="1400" b="1" dirty="0">
              <a:solidFill>
                <a:srgbClr val="FF0000"/>
              </a:solidFill>
            </a:endParaRPr>
          </a:p>
          <a:p>
            <a:pPr>
              <a:lnSpc>
                <a:spcPct val="150000"/>
              </a:lnSpc>
            </a:pPr>
            <a:r>
              <a:rPr lang="en-US" altLang="ja-JP" sz="1400" b="1" dirty="0"/>
              <a:t>      </a:t>
            </a:r>
            <a:r>
              <a:rPr lang="ja-JP" altLang="en-US" sz="1400" b="1" dirty="0">
                <a:solidFill>
                  <a:srgbClr val="FF0000"/>
                </a:solidFill>
              </a:rPr>
              <a:t>① 希望日は、申込日より１か月以後の日をご記入ください</a:t>
            </a:r>
            <a:endParaRPr lang="en-US" altLang="ja-JP" sz="1400" b="1" dirty="0">
              <a:solidFill>
                <a:srgbClr val="FF0000"/>
              </a:solidFill>
            </a:endParaRPr>
          </a:p>
          <a:p>
            <a:pPr>
              <a:lnSpc>
                <a:spcPct val="150000"/>
              </a:lnSpc>
            </a:pPr>
            <a:r>
              <a:rPr lang="en-US" altLang="ja-JP" sz="1400" b="1" dirty="0">
                <a:solidFill>
                  <a:srgbClr val="FF0000"/>
                </a:solidFill>
              </a:rPr>
              <a:t>      </a:t>
            </a:r>
            <a:r>
              <a:rPr lang="ja-JP" altLang="en-US" sz="1400" b="1" dirty="0">
                <a:solidFill>
                  <a:srgbClr val="FF0000"/>
                </a:solidFill>
              </a:rPr>
              <a:t>② 申込者多数の場合等は、</a:t>
            </a:r>
            <a:r>
              <a:rPr lang="ja-JP" altLang="en-US" sz="1400" b="1" i="0" dirty="0">
                <a:solidFill>
                  <a:srgbClr val="FF0000"/>
                </a:solidFill>
                <a:effectLst/>
                <a:latin typeface="Arial" panose="020B0604020202020204" pitchFamily="34" charset="0"/>
              </a:rPr>
              <a:t>ご希望の日時にそえない場合がございます</a:t>
            </a:r>
            <a:endParaRPr lang="en-US" altLang="ja-JP" sz="1400" b="1" i="0" dirty="0">
              <a:solidFill>
                <a:srgbClr val="FF0000"/>
              </a:solidFill>
              <a:effectLst/>
              <a:latin typeface="Arial" panose="020B0604020202020204" pitchFamily="34" charset="0"/>
            </a:endParaRPr>
          </a:p>
          <a:p>
            <a:pPr>
              <a:lnSpc>
                <a:spcPct val="150000"/>
              </a:lnSpc>
            </a:pPr>
            <a:r>
              <a:rPr lang="en-US" altLang="ja-JP" sz="1600" b="1" dirty="0">
                <a:latin typeface="Arial" panose="020B0604020202020204" pitchFamily="34" charset="0"/>
              </a:rPr>
              <a:t> 【</a:t>
            </a:r>
            <a:r>
              <a:rPr lang="ja-JP" altLang="en-US" sz="1600" b="1" dirty="0">
                <a:latin typeface="Arial" panose="020B0604020202020204" pitchFamily="34" charset="0"/>
              </a:rPr>
              <a:t>費用について</a:t>
            </a:r>
            <a:r>
              <a:rPr lang="en-US" altLang="ja-JP" sz="1600" b="1" dirty="0">
                <a:latin typeface="Arial" panose="020B0604020202020204" pitchFamily="34" charset="0"/>
              </a:rPr>
              <a:t>】</a:t>
            </a:r>
          </a:p>
          <a:p>
            <a:pPr>
              <a:lnSpc>
                <a:spcPct val="150000"/>
              </a:lnSpc>
            </a:pPr>
            <a:r>
              <a:rPr lang="ja-JP" altLang="en-US" sz="1600" b="1" dirty="0">
                <a:latin typeface="Arial" panose="020B0604020202020204" pitchFamily="34" charset="0"/>
              </a:rPr>
              <a:t>　</a:t>
            </a:r>
            <a:r>
              <a:rPr lang="ja-JP" altLang="en-US" sz="1400" dirty="0">
                <a:latin typeface="Arial" panose="020B0604020202020204" pitchFamily="34" charset="0"/>
              </a:rPr>
              <a:t>　</a:t>
            </a:r>
            <a:r>
              <a:rPr lang="ja-JP" altLang="en-US" sz="1400" b="1" dirty="0">
                <a:latin typeface="Arial" panose="020B0604020202020204" pitchFamily="34" charset="0"/>
              </a:rPr>
              <a:t>交通費を含めて全て無料です</a:t>
            </a:r>
            <a:endParaRPr lang="en-US" altLang="ja-JP" sz="1400" b="1" dirty="0"/>
          </a:p>
          <a:p>
            <a:pPr>
              <a:lnSpc>
                <a:spcPct val="150000"/>
              </a:lnSpc>
            </a:pPr>
            <a:r>
              <a:rPr lang="ja-JP" altLang="en-US" sz="1600" b="1" dirty="0"/>
              <a:t> </a:t>
            </a:r>
            <a:r>
              <a:rPr lang="en-US" altLang="ja-JP" sz="1600" b="1" dirty="0"/>
              <a:t>【</a:t>
            </a:r>
            <a:r>
              <a:rPr lang="ja-JP" altLang="en-US" sz="1600" b="1" dirty="0"/>
              <a:t>訪問支援の所要時間について</a:t>
            </a:r>
            <a:r>
              <a:rPr lang="en-US" altLang="ja-JP" sz="1600" b="1" dirty="0"/>
              <a:t>】</a:t>
            </a:r>
          </a:p>
          <a:p>
            <a:pPr>
              <a:lnSpc>
                <a:spcPct val="150000"/>
              </a:lnSpc>
            </a:pPr>
            <a:r>
              <a:rPr lang="ja-JP" altLang="en-US" sz="1600" b="1" dirty="0"/>
              <a:t>　  </a:t>
            </a:r>
            <a:r>
              <a:rPr lang="ja-JP" altLang="en-US" sz="1400" b="1" dirty="0"/>
              <a:t>質疑応答を含めて２時間以内とさせていただきます</a:t>
            </a:r>
            <a:endParaRPr lang="en-US" altLang="ja-JP" sz="1200" b="1" dirty="0"/>
          </a:p>
          <a:p>
            <a:pPr>
              <a:lnSpc>
                <a:spcPct val="150000"/>
              </a:lnSpc>
            </a:pPr>
            <a:r>
              <a:rPr lang="ja-JP" altLang="en-US" sz="1600" b="1" dirty="0"/>
              <a:t>  </a:t>
            </a:r>
            <a:endParaRPr kumimoji="1" lang="en-US" altLang="ja-JP" b="1" dirty="0"/>
          </a:p>
        </p:txBody>
      </p:sp>
      <p:sp>
        <p:nvSpPr>
          <p:cNvPr id="13" name="スライド番号プレースホルダー 1"/>
          <p:cNvSpPr txBox="1">
            <a:spLocks/>
          </p:cNvSpPr>
          <p:nvPr/>
        </p:nvSpPr>
        <p:spPr>
          <a:xfrm>
            <a:off x="7396093" y="9057456"/>
            <a:ext cx="3338689" cy="953541"/>
          </a:xfrm>
          <a:prstGeom prst="rect">
            <a:avLst/>
          </a:prstGeom>
        </p:spPr>
        <p:txBody>
          <a:bodyPr vert="horz" lIns="132041" tIns="66021" rIns="132041" bIns="6602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sz="2022" dirty="0">
              <a:solidFill>
                <a:prstClr val="black"/>
              </a:solidFill>
            </a:endParaRPr>
          </a:p>
        </p:txBody>
      </p:sp>
      <p:sp>
        <p:nvSpPr>
          <p:cNvPr id="10" name="テキスト ボックス 9">
            <a:extLst>
              <a:ext uri="{FF2B5EF4-FFF2-40B4-BE49-F238E27FC236}">
                <a16:creationId xmlns:a16="http://schemas.microsoft.com/office/drawing/2014/main" id="{37C5C10A-7C3B-465B-92F4-079842093C33}"/>
              </a:ext>
            </a:extLst>
          </p:cNvPr>
          <p:cNvSpPr txBox="1"/>
          <p:nvPr/>
        </p:nvSpPr>
        <p:spPr>
          <a:xfrm>
            <a:off x="261543" y="3616938"/>
            <a:ext cx="6274754" cy="461665"/>
          </a:xfrm>
          <a:prstGeom prst="rect">
            <a:avLst/>
          </a:prstGeom>
          <a:noFill/>
        </p:spPr>
        <p:txBody>
          <a:bodyPr wrap="square" rtlCol="0">
            <a:spAutoFit/>
          </a:bodyPr>
          <a:lstStyle/>
          <a:p>
            <a:r>
              <a:rPr lang="ja-JP" altLang="en-US" sz="1200" b="1" dirty="0"/>
              <a:t>　</a:t>
            </a:r>
            <a:r>
              <a:rPr lang="ja-JP" altLang="en-US" sz="1200" dirty="0"/>
              <a:t>「産業保健相談員」は、独立行政法人 労働者健康安全機構   栃木産業保健総合支援センター　にて就任をしています</a:t>
            </a:r>
            <a:r>
              <a:rPr kumimoji="1" lang="ja-JP" altLang="en-US" sz="1200" dirty="0"/>
              <a:t>    </a:t>
            </a:r>
          </a:p>
        </p:txBody>
      </p:sp>
      <p:sp>
        <p:nvSpPr>
          <p:cNvPr id="20" name="テキスト ボックス 19">
            <a:extLst>
              <a:ext uri="{FF2B5EF4-FFF2-40B4-BE49-F238E27FC236}">
                <a16:creationId xmlns:a16="http://schemas.microsoft.com/office/drawing/2014/main" id="{8EA06F47-1D3C-4095-876C-D8A8684AC62C}"/>
              </a:ext>
            </a:extLst>
          </p:cNvPr>
          <p:cNvSpPr txBox="1"/>
          <p:nvPr/>
        </p:nvSpPr>
        <p:spPr>
          <a:xfrm>
            <a:off x="226355" y="2412209"/>
            <a:ext cx="6290638" cy="1169551"/>
          </a:xfrm>
          <a:prstGeom prst="rect">
            <a:avLst/>
          </a:prstGeom>
          <a:noFill/>
        </p:spPr>
        <p:txBody>
          <a:bodyPr wrap="square" rtlCol="0">
            <a:spAutoFit/>
          </a:bodyPr>
          <a:lstStyle/>
          <a:p>
            <a:r>
              <a:rPr lang="ja-JP" altLang="en-US" sz="1400" dirty="0">
                <a:solidFill>
                  <a:schemeClr val="accent6">
                    <a:lumMod val="50000"/>
                  </a:schemeClr>
                </a:solidFill>
                <a:latin typeface="+mn-ea"/>
              </a:rPr>
              <a:t>　 </a:t>
            </a:r>
            <a:r>
              <a:rPr lang="ja-JP" altLang="en-US" sz="1400" dirty="0">
                <a:latin typeface="+mn-ea"/>
              </a:rPr>
              <a:t>転倒や無理な動作が引き起こす腰痛による労働災害は年々増加傾向にあり、その要因として労働者の高齢化等による身体機能の低下などが挙げられます。</a:t>
            </a:r>
            <a:endParaRPr lang="en-US" altLang="ja-JP" sz="1400" dirty="0">
              <a:latin typeface="+mn-ea"/>
            </a:endParaRPr>
          </a:p>
          <a:p>
            <a:r>
              <a:rPr lang="ja-JP" altLang="en-US" sz="1400" dirty="0">
                <a:latin typeface="+mn-ea"/>
              </a:rPr>
              <a:t>　 健康で安心して働ける職場環境の形成を支援するために、理学療法士の資格を有する </a:t>
            </a:r>
            <a:r>
              <a:rPr lang="ja-JP" altLang="en-US" sz="1400" b="1" dirty="0">
                <a:latin typeface="+mn-ea"/>
              </a:rPr>
              <a:t>「産業保健相談員」 が 直接事業場に伺い、運動アドバイス等を通じた労働者の健康保持増進に取り組みます</a:t>
            </a:r>
            <a:r>
              <a:rPr lang="ja-JP" altLang="en-US" sz="1400" dirty="0">
                <a:latin typeface="+mn-ea"/>
              </a:rPr>
              <a:t>。</a:t>
            </a:r>
            <a:endParaRPr kumimoji="1" lang="ja-JP" altLang="en-US" sz="1400" dirty="0">
              <a:latin typeface="+mn-ea"/>
            </a:endParaRPr>
          </a:p>
        </p:txBody>
      </p:sp>
      <p:sp>
        <p:nvSpPr>
          <p:cNvPr id="9" name="大かっこ 8">
            <a:extLst>
              <a:ext uri="{FF2B5EF4-FFF2-40B4-BE49-F238E27FC236}">
                <a16:creationId xmlns:a16="http://schemas.microsoft.com/office/drawing/2014/main" id="{35B0D2CE-AAD4-3A20-CD54-4D36D99C5FB5}"/>
              </a:ext>
            </a:extLst>
          </p:cNvPr>
          <p:cNvSpPr/>
          <p:nvPr/>
        </p:nvSpPr>
        <p:spPr>
          <a:xfrm>
            <a:off x="283661" y="3625814"/>
            <a:ext cx="6252636" cy="410317"/>
          </a:xfrm>
          <a:prstGeom prst="bracketPair">
            <a:avLst/>
          </a:prstGeom>
          <a:ln w="1905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37364183-3D76-D1E9-96DB-460035DD0DEA}"/>
              </a:ext>
            </a:extLst>
          </p:cNvPr>
          <p:cNvPicPr>
            <a:picLocks noChangeAspect="1"/>
          </p:cNvPicPr>
          <p:nvPr/>
        </p:nvPicPr>
        <p:blipFill>
          <a:blip r:embed="rId3"/>
          <a:stretch>
            <a:fillRect/>
          </a:stretch>
        </p:blipFill>
        <p:spPr>
          <a:xfrm>
            <a:off x="261543" y="1377919"/>
            <a:ext cx="1521202" cy="986131"/>
          </a:xfrm>
          <a:prstGeom prst="rect">
            <a:avLst/>
          </a:prstGeom>
        </p:spPr>
      </p:pic>
      <p:pic>
        <p:nvPicPr>
          <p:cNvPr id="12" name="図 11">
            <a:extLst>
              <a:ext uri="{FF2B5EF4-FFF2-40B4-BE49-F238E27FC236}">
                <a16:creationId xmlns:a16="http://schemas.microsoft.com/office/drawing/2014/main" id="{1A9BADA7-8FC0-64B8-842E-E1BD199EA44B}"/>
              </a:ext>
            </a:extLst>
          </p:cNvPr>
          <p:cNvPicPr>
            <a:picLocks noChangeAspect="1"/>
          </p:cNvPicPr>
          <p:nvPr/>
        </p:nvPicPr>
        <p:blipFill>
          <a:blip r:embed="rId4"/>
          <a:stretch>
            <a:fillRect/>
          </a:stretch>
        </p:blipFill>
        <p:spPr>
          <a:xfrm>
            <a:off x="5022955" y="1342155"/>
            <a:ext cx="1522909" cy="1029364"/>
          </a:xfrm>
          <a:prstGeom prst="rect">
            <a:avLst/>
          </a:prstGeom>
        </p:spPr>
      </p:pic>
      <p:sp>
        <p:nvSpPr>
          <p:cNvPr id="15" name="テキスト ボックス 14">
            <a:extLst>
              <a:ext uri="{FF2B5EF4-FFF2-40B4-BE49-F238E27FC236}">
                <a16:creationId xmlns:a16="http://schemas.microsoft.com/office/drawing/2014/main" id="{C85F7CF1-871B-C834-67C1-331DC1CA4D0C}"/>
              </a:ext>
            </a:extLst>
          </p:cNvPr>
          <p:cNvSpPr txBox="1"/>
          <p:nvPr/>
        </p:nvSpPr>
        <p:spPr>
          <a:xfrm>
            <a:off x="571835" y="9047893"/>
            <a:ext cx="5763584" cy="738664"/>
          </a:xfrm>
          <a:prstGeom prst="rect">
            <a:avLst/>
          </a:prstGeom>
          <a:noFill/>
        </p:spPr>
        <p:txBody>
          <a:bodyPr wrap="square">
            <a:spAutoFit/>
          </a:bodyPr>
          <a:lstStyle/>
          <a:p>
            <a:r>
              <a:rPr lang="ja-JP" altLang="en-US" sz="1400" dirty="0"/>
              <a:t>独立行政法人 労働者健康安全機構   栃木産業保健総合支援センター</a:t>
            </a:r>
            <a:endParaRPr lang="en-US" altLang="ja-JP" sz="1400" dirty="0"/>
          </a:p>
          <a:p>
            <a:r>
              <a:rPr kumimoji="1" lang="ja-JP" altLang="en-US" sz="1400" dirty="0"/>
              <a:t>    〒</a:t>
            </a:r>
            <a:r>
              <a:rPr kumimoji="1" lang="en-US" altLang="ja-JP" sz="1400" dirty="0"/>
              <a:t>320-0811</a:t>
            </a:r>
            <a:r>
              <a:rPr kumimoji="1" lang="ja-JP" altLang="en-US" sz="1400" dirty="0"/>
              <a:t>   栃木県宇都宮市大通り１丁目４番２４号   </a:t>
            </a:r>
            <a:r>
              <a:rPr lang="ja-JP" altLang="en-US" sz="1400" dirty="0"/>
              <a:t>ＭＳＣ</a:t>
            </a:r>
            <a:r>
              <a:rPr kumimoji="1" lang="ja-JP" altLang="en-US" sz="1400" dirty="0"/>
              <a:t>ビル４階</a:t>
            </a:r>
            <a:endParaRPr kumimoji="1" lang="en-US" altLang="ja-JP" sz="1400" dirty="0"/>
          </a:p>
          <a:p>
            <a:r>
              <a:rPr kumimoji="1" lang="ja-JP" altLang="en-US" sz="1400" dirty="0"/>
              <a:t>     </a:t>
            </a:r>
            <a:r>
              <a:rPr lang="en-US" altLang="ja-JP" sz="1400" dirty="0"/>
              <a:t>TEL</a:t>
            </a:r>
            <a:r>
              <a:rPr lang="ja-JP" altLang="en-US" sz="1400" dirty="0"/>
              <a:t>  </a:t>
            </a:r>
            <a:r>
              <a:rPr lang="en-US" altLang="ja-JP" sz="1400" dirty="0"/>
              <a:t>028-643-0685</a:t>
            </a:r>
            <a:r>
              <a:rPr lang="ja-JP" altLang="en-US" sz="1400" dirty="0"/>
              <a:t>   </a:t>
            </a:r>
            <a:r>
              <a:rPr lang="en-US" altLang="ja-JP" sz="1400" dirty="0"/>
              <a:t>FAX</a:t>
            </a:r>
            <a:r>
              <a:rPr lang="ja-JP" altLang="en-US" sz="1400" dirty="0"/>
              <a:t>  </a:t>
            </a:r>
            <a:r>
              <a:rPr lang="en-US" altLang="ja-JP" sz="1400" dirty="0"/>
              <a:t>028-643-0695</a:t>
            </a:r>
            <a:r>
              <a:rPr lang="ja-JP" altLang="en-US" sz="1400" dirty="0"/>
              <a:t>   </a:t>
            </a:r>
            <a:r>
              <a:rPr lang="en-US" altLang="ja-JP" sz="1400" dirty="0"/>
              <a:t>E-mail</a:t>
            </a:r>
            <a:r>
              <a:rPr lang="ja-JP" altLang="en-US" sz="1400" dirty="0"/>
              <a:t>   </a:t>
            </a:r>
            <a:r>
              <a:rPr lang="en-US" altLang="ja-JP" sz="1400" dirty="0"/>
              <a:t>info@tochigis.johas.go.jp</a:t>
            </a:r>
            <a:endParaRPr kumimoji="1" lang="ja-JP" altLang="en-US" sz="1400" dirty="0"/>
          </a:p>
        </p:txBody>
      </p:sp>
      <p:pic>
        <p:nvPicPr>
          <p:cNvPr id="17" name="図 16">
            <a:extLst>
              <a:ext uri="{FF2B5EF4-FFF2-40B4-BE49-F238E27FC236}">
                <a16:creationId xmlns:a16="http://schemas.microsoft.com/office/drawing/2014/main" id="{6EC9FA85-7220-3CE6-F740-FD3A6F223916}"/>
              </a:ext>
            </a:extLst>
          </p:cNvPr>
          <p:cNvPicPr>
            <a:picLocks noChangeAspect="1"/>
          </p:cNvPicPr>
          <p:nvPr/>
        </p:nvPicPr>
        <p:blipFill>
          <a:blip r:embed="rId5"/>
          <a:stretch>
            <a:fillRect/>
          </a:stretch>
        </p:blipFill>
        <p:spPr>
          <a:xfrm>
            <a:off x="1970960" y="1394109"/>
            <a:ext cx="1462591" cy="1029364"/>
          </a:xfrm>
          <a:prstGeom prst="rect">
            <a:avLst/>
          </a:prstGeom>
        </p:spPr>
      </p:pic>
      <p:pic>
        <p:nvPicPr>
          <p:cNvPr id="19" name="図 18">
            <a:extLst>
              <a:ext uri="{FF2B5EF4-FFF2-40B4-BE49-F238E27FC236}">
                <a16:creationId xmlns:a16="http://schemas.microsoft.com/office/drawing/2014/main" id="{5AF0E4E3-0BB6-708A-24BE-E5F0094428D9}"/>
              </a:ext>
            </a:extLst>
          </p:cNvPr>
          <p:cNvPicPr>
            <a:picLocks noChangeAspect="1"/>
          </p:cNvPicPr>
          <p:nvPr/>
        </p:nvPicPr>
        <p:blipFill>
          <a:blip r:embed="rId6"/>
          <a:stretch>
            <a:fillRect/>
          </a:stretch>
        </p:blipFill>
        <p:spPr>
          <a:xfrm>
            <a:off x="3453627" y="1337083"/>
            <a:ext cx="1521202" cy="1039949"/>
          </a:xfrm>
          <a:prstGeom prst="rect">
            <a:avLst/>
          </a:prstGeom>
        </p:spPr>
      </p:pic>
      <p:pic>
        <p:nvPicPr>
          <p:cNvPr id="23" name="図 22">
            <a:extLst>
              <a:ext uri="{FF2B5EF4-FFF2-40B4-BE49-F238E27FC236}">
                <a16:creationId xmlns:a16="http://schemas.microsoft.com/office/drawing/2014/main" id="{06551465-58F2-1CBB-7F13-53F8457ADAD8}"/>
              </a:ext>
            </a:extLst>
          </p:cNvPr>
          <p:cNvPicPr>
            <a:picLocks noChangeAspect="1"/>
          </p:cNvPicPr>
          <p:nvPr/>
        </p:nvPicPr>
        <p:blipFill>
          <a:blip r:embed="rId7"/>
          <a:stretch>
            <a:fillRect/>
          </a:stretch>
        </p:blipFill>
        <p:spPr>
          <a:xfrm>
            <a:off x="5633462" y="4842956"/>
            <a:ext cx="781364" cy="618463"/>
          </a:xfrm>
          <a:prstGeom prst="rect">
            <a:avLst/>
          </a:prstGeom>
          <a:solidFill>
            <a:srgbClr val="FFFF00"/>
          </a:solidFill>
        </p:spPr>
      </p:pic>
      <p:pic>
        <p:nvPicPr>
          <p:cNvPr id="25" name="図 24">
            <a:extLst>
              <a:ext uri="{FF2B5EF4-FFF2-40B4-BE49-F238E27FC236}">
                <a16:creationId xmlns:a16="http://schemas.microsoft.com/office/drawing/2014/main" id="{5218DE11-B65B-951B-5621-D3059D757E6E}"/>
              </a:ext>
            </a:extLst>
          </p:cNvPr>
          <p:cNvPicPr>
            <a:picLocks noChangeAspect="1"/>
          </p:cNvPicPr>
          <p:nvPr/>
        </p:nvPicPr>
        <p:blipFill>
          <a:blip r:embed="rId8"/>
          <a:stretch>
            <a:fillRect/>
          </a:stretch>
        </p:blipFill>
        <p:spPr>
          <a:xfrm>
            <a:off x="3527787" y="7634599"/>
            <a:ext cx="1529259" cy="886516"/>
          </a:xfrm>
          <a:prstGeom prst="rect">
            <a:avLst/>
          </a:prstGeom>
        </p:spPr>
      </p:pic>
      <p:pic>
        <p:nvPicPr>
          <p:cNvPr id="28" name="図 27">
            <a:extLst>
              <a:ext uri="{FF2B5EF4-FFF2-40B4-BE49-F238E27FC236}">
                <a16:creationId xmlns:a16="http://schemas.microsoft.com/office/drawing/2014/main" id="{3FB04923-5E3C-27DC-C85A-035F5D77A8D4}"/>
              </a:ext>
            </a:extLst>
          </p:cNvPr>
          <p:cNvPicPr>
            <a:picLocks noChangeAspect="1"/>
          </p:cNvPicPr>
          <p:nvPr/>
        </p:nvPicPr>
        <p:blipFill>
          <a:blip r:embed="rId9"/>
          <a:stretch>
            <a:fillRect/>
          </a:stretch>
        </p:blipFill>
        <p:spPr>
          <a:xfrm>
            <a:off x="5374014" y="7634599"/>
            <a:ext cx="838052" cy="1151609"/>
          </a:xfrm>
          <a:prstGeom prst="rect">
            <a:avLst/>
          </a:prstGeom>
        </p:spPr>
      </p:pic>
      <p:sp>
        <p:nvSpPr>
          <p:cNvPr id="7" name="テキスト ボックス 6">
            <a:extLst>
              <a:ext uri="{FF2B5EF4-FFF2-40B4-BE49-F238E27FC236}">
                <a16:creationId xmlns:a16="http://schemas.microsoft.com/office/drawing/2014/main" id="{938AD390-1C7F-82F2-ECFF-C0CDCBDD62F8}"/>
              </a:ext>
            </a:extLst>
          </p:cNvPr>
          <p:cNvSpPr txBox="1"/>
          <p:nvPr/>
        </p:nvSpPr>
        <p:spPr>
          <a:xfrm>
            <a:off x="226355" y="86362"/>
            <a:ext cx="3058629" cy="492443"/>
          </a:xfrm>
          <a:prstGeom prst="rect">
            <a:avLst/>
          </a:prstGeom>
          <a:noFill/>
        </p:spPr>
        <p:txBody>
          <a:bodyPr wrap="square">
            <a:spAutoFit/>
          </a:bodyPr>
          <a:lstStyle/>
          <a:p>
            <a:pPr defTabSz="1320362"/>
            <a:r>
              <a:rPr lang="en-US" altLang="ja-JP" sz="2600" b="1" i="1" dirty="0">
                <a:solidFill>
                  <a:srgbClr val="FF0000"/>
                </a:solidFill>
                <a:latin typeface="メイリオ" pitchFamily="50" charset="-128"/>
                <a:ea typeface="メイリオ" pitchFamily="50" charset="-128"/>
              </a:rPr>
              <a:t>STOP</a:t>
            </a:r>
            <a:r>
              <a:rPr lang="ja-JP" altLang="en-US" sz="2600" b="1" i="1" dirty="0">
                <a:solidFill>
                  <a:srgbClr val="FF0000"/>
                </a:solidFill>
                <a:latin typeface="メイリオ" pitchFamily="50" charset="-128"/>
                <a:ea typeface="メイリオ" pitchFamily="50" charset="-128"/>
              </a:rPr>
              <a:t>！行動災害</a:t>
            </a:r>
            <a:endParaRPr lang="en-US" altLang="ja-JP" sz="2600" b="1" i="1" dirty="0">
              <a:solidFill>
                <a:srgbClr val="FF0000"/>
              </a:solidFill>
              <a:latin typeface="メイリオ" pitchFamily="50" charset="-128"/>
              <a:ea typeface="メイリオ" pitchFamily="50" charset="-128"/>
            </a:endParaRPr>
          </a:p>
        </p:txBody>
      </p:sp>
    </p:spTree>
    <p:extLst>
      <p:ext uri="{BB962C8B-B14F-4D97-AF65-F5344CB8AC3E}">
        <p14:creationId xmlns:p14="http://schemas.microsoft.com/office/powerpoint/2010/main" val="3299971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C73630-D1FE-4E96-8B0A-E32EA59DF323}"/>
              </a:ext>
            </a:extLst>
          </p:cNvPr>
          <p:cNvSpPr>
            <a:spLocks noGrp="1"/>
          </p:cNvSpPr>
          <p:nvPr>
            <p:ph type="ctrTitle"/>
          </p:nvPr>
        </p:nvSpPr>
        <p:spPr>
          <a:xfrm>
            <a:off x="216965" y="512834"/>
            <a:ext cx="6092355" cy="489301"/>
          </a:xfrm>
        </p:spPr>
        <p:txBody>
          <a:bodyPr>
            <a:normAutofit fontScale="90000"/>
          </a:bodyPr>
          <a:lstStyle/>
          <a:p>
            <a:br>
              <a:rPr lang="ja-JP" altLang="en-US" sz="1800" dirty="0"/>
            </a:br>
            <a:endParaRPr kumimoji="1" lang="ja-JP" altLang="en-US" sz="1800" b="1" dirty="0"/>
          </a:p>
        </p:txBody>
      </p:sp>
      <p:graphicFrame>
        <p:nvGraphicFramePr>
          <p:cNvPr id="6" name="表 5">
            <a:extLst>
              <a:ext uri="{FF2B5EF4-FFF2-40B4-BE49-F238E27FC236}">
                <a16:creationId xmlns:a16="http://schemas.microsoft.com/office/drawing/2014/main" id="{36BB77FD-CF2B-40DE-BC76-E4592C8E505B}"/>
              </a:ext>
            </a:extLst>
          </p:cNvPr>
          <p:cNvGraphicFramePr>
            <a:graphicFrameLocks noGrp="1"/>
          </p:cNvGraphicFramePr>
          <p:nvPr>
            <p:extLst>
              <p:ext uri="{D42A27DB-BD31-4B8C-83A1-F6EECF244321}">
                <p14:modId xmlns:p14="http://schemas.microsoft.com/office/powerpoint/2010/main" val="1863442886"/>
              </p:ext>
            </p:extLst>
          </p:nvPr>
        </p:nvGraphicFramePr>
        <p:xfrm>
          <a:off x="236764" y="1230451"/>
          <a:ext cx="6404270" cy="7593124"/>
        </p:xfrm>
        <a:graphic>
          <a:graphicData uri="http://schemas.openxmlformats.org/drawingml/2006/table">
            <a:tbl>
              <a:tblPr firstRow="1" bandRow="1">
                <a:tableStyleId>{073A0DAA-6AF3-43AB-8588-CEC1D06C72B9}</a:tableStyleId>
              </a:tblPr>
              <a:tblGrid>
                <a:gridCol w="1316181">
                  <a:extLst>
                    <a:ext uri="{9D8B030D-6E8A-4147-A177-3AD203B41FA5}">
                      <a16:colId xmlns:a16="http://schemas.microsoft.com/office/drawing/2014/main" val="224787618"/>
                    </a:ext>
                  </a:extLst>
                </a:gridCol>
                <a:gridCol w="1793854">
                  <a:extLst>
                    <a:ext uri="{9D8B030D-6E8A-4147-A177-3AD203B41FA5}">
                      <a16:colId xmlns:a16="http://schemas.microsoft.com/office/drawing/2014/main" val="3360250275"/>
                    </a:ext>
                  </a:extLst>
                </a:gridCol>
                <a:gridCol w="298225">
                  <a:extLst>
                    <a:ext uri="{9D8B030D-6E8A-4147-A177-3AD203B41FA5}">
                      <a16:colId xmlns:a16="http://schemas.microsoft.com/office/drawing/2014/main" val="2476339057"/>
                    </a:ext>
                  </a:extLst>
                </a:gridCol>
                <a:gridCol w="738454">
                  <a:extLst>
                    <a:ext uri="{9D8B030D-6E8A-4147-A177-3AD203B41FA5}">
                      <a16:colId xmlns:a16="http://schemas.microsoft.com/office/drawing/2014/main" val="4207438861"/>
                    </a:ext>
                  </a:extLst>
                </a:gridCol>
                <a:gridCol w="341666">
                  <a:extLst>
                    <a:ext uri="{9D8B030D-6E8A-4147-A177-3AD203B41FA5}">
                      <a16:colId xmlns:a16="http://schemas.microsoft.com/office/drawing/2014/main" val="3000826211"/>
                    </a:ext>
                  </a:extLst>
                </a:gridCol>
                <a:gridCol w="1008112">
                  <a:extLst>
                    <a:ext uri="{9D8B030D-6E8A-4147-A177-3AD203B41FA5}">
                      <a16:colId xmlns:a16="http://schemas.microsoft.com/office/drawing/2014/main" val="285184728"/>
                    </a:ext>
                  </a:extLst>
                </a:gridCol>
                <a:gridCol w="907778">
                  <a:extLst>
                    <a:ext uri="{9D8B030D-6E8A-4147-A177-3AD203B41FA5}">
                      <a16:colId xmlns:a16="http://schemas.microsoft.com/office/drawing/2014/main" val="1736206502"/>
                    </a:ext>
                  </a:extLst>
                </a:gridCol>
              </a:tblGrid>
              <a:tr h="573296">
                <a:tc>
                  <a:txBody>
                    <a:bodyPr/>
                    <a:lstStyle/>
                    <a:p>
                      <a:r>
                        <a:rPr kumimoji="1" lang="ja-JP" altLang="en-US" sz="1400" b="0" dirty="0">
                          <a:solidFill>
                            <a:schemeClr val="tx1"/>
                          </a:solidFill>
                        </a:rPr>
                        <a:t>事業場名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b="0" dirty="0">
                          <a:solidFill>
                            <a:schemeClr val="tx1"/>
                          </a:solidFill>
                        </a:rPr>
                        <a:t>              </a:t>
                      </a:r>
                      <a:endParaRPr kumimoji="1" lang="ja-JP" altLang="en-US" sz="105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76637960"/>
                  </a:ext>
                </a:extLst>
              </a:tr>
              <a:tr h="309323">
                <a:tc>
                  <a:txBody>
                    <a:bodyPr/>
                    <a:lstStyle/>
                    <a:p>
                      <a:r>
                        <a:rPr kumimoji="1" lang="ja-JP" altLang="en-US" sz="1400" dirty="0">
                          <a:solidFill>
                            <a:schemeClr val="tx1"/>
                          </a:solidFill>
                        </a:rPr>
                        <a:t>労働者数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kumimoji="1" lang="ja-JP" altLang="en-US" sz="1400" dirty="0">
                          <a:solidFill>
                            <a:schemeClr val="tx1"/>
                          </a:solidFill>
                        </a:rPr>
                        <a:t>        　 　  名   （企業全体 　　　     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dirty="0">
                          <a:solidFill>
                            <a:schemeClr val="tx1"/>
                          </a:solidFill>
                        </a:rPr>
                        <a:t>当日出席人数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dirty="0">
                          <a:solidFill>
                            <a:schemeClr val="tx1"/>
                          </a:solidFill>
                        </a:rPr>
                        <a:t>   　       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8792813"/>
                  </a:ext>
                </a:extLst>
              </a:tr>
              <a:tr h="357628">
                <a:tc>
                  <a:txBody>
                    <a:bodyPr/>
                    <a:lstStyle/>
                    <a:p>
                      <a:r>
                        <a:rPr kumimoji="1" lang="ja-JP" altLang="en-US" sz="1400" dirty="0">
                          <a:solidFill>
                            <a:schemeClr val="tx1"/>
                          </a:solidFill>
                        </a:rPr>
                        <a:t>代表者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dirty="0">
                          <a:solidFill>
                            <a:schemeClr val="tx1"/>
                          </a:solidFill>
                        </a:rPr>
                        <a:t>（職名）                                       （氏名）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4136537"/>
                  </a:ext>
                </a:extLst>
              </a:tr>
              <a:tr h="560337">
                <a:tc>
                  <a:txBody>
                    <a:bodyPr/>
                    <a:lstStyle/>
                    <a:p>
                      <a:r>
                        <a:rPr kumimoji="1" lang="ja-JP" altLang="en-US" sz="1400" dirty="0">
                          <a:solidFill>
                            <a:schemeClr val="tx1"/>
                          </a:solidFill>
                        </a:rPr>
                        <a:t>所在地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r>
                        <a:rPr kumimoji="1" lang="ja-JP" altLang="en-US" sz="14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55965868"/>
                  </a:ext>
                </a:extLst>
              </a:tr>
              <a:tr h="309323">
                <a:tc>
                  <a:txBody>
                    <a:bodyPr/>
                    <a:lstStyle/>
                    <a:p>
                      <a:r>
                        <a:rPr kumimoji="1" lang="ja-JP" altLang="en-US" sz="1400" dirty="0">
                          <a:solidFill>
                            <a:schemeClr val="tx1"/>
                          </a:solidFill>
                        </a:rPr>
                        <a:t>電話番号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en-US" altLang="ja-JP" sz="1400" dirty="0">
                          <a:solidFill>
                            <a:schemeClr val="tx1"/>
                          </a:solidFill>
                        </a:rPr>
                        <a:t>FAX</a:t>
                      </a:r>
                      <a:r>
                        <a:rPr kumimoji="1" lang="ja-JP" altLang="en-US" sz="1400" dirty="0">
                          <a:solidFill>
                            <a:schemeClr val="tx1"/>
                          </a:solidFill>
                        </a:rPr>
                        <a:t>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en-US" altLang="ja-JP" sz="1400" dirty="0">
                          <a:solidFill>
                            <a:schemeClr val="tx1"/>
                          </a:solidFill>
                        </a:rPr>
                        <a:t>FAX</a:t>
                      </a:r>
                      <a:r>
                        <a:rPr kumimoji="1" lang="ja-JP" altLang="en-US" sz="1400" dirty="0">
                          <a:solidFill>
                            <a:schemeClr val="tx1"/>
                          </a:solidFill>
                        </a:rPr>
                        <a:t>番号</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83754512"/>
                  </a:ext>
                </a:extLst>
              </a:tr>
              <a:tr h="809288">
                <a:tc>
                  <a:txBody>
                    <a:bodyPr/>
                    <a:lstStyle/>
                    <a:p>
                      <a:r>
                        <a:rPr kumimoji="1" lang="ja-JP" altLang="en-US" sz="1400" dirty="0">
                          <a:solidFill>
                            <a:schemeClr val="tx1"/>
                          </a:solidFill>
                        </a:rPr>
                        <a:t>担当者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（職名）                                       （氏名）</a:t>
                      </a:r>
                    </a:p>
                    <a:p>
                      <a:endParaRPr kumimoji="1" lang="en-US" altLang="ja-JP" sz="1400" dirty="0">
                        <a:solidFill>
                          <a:schemeClr val="tx1"/>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lang="ja-JP" altLang="en-US" sz="1400" b="0" dirty="0"/>
                        <a:t>（</a:t>
                      </a:r>
                      <a:r>
                        <a:rPr lang="en-US" altLang="ja-JP" sz="1400" b="0" dirty="0"/>
                        <a:t>E-mail</a:t>
                      </a:r>
                      <a:r>
                        <a:rPr lang="ja-JP" altLang="en-US" sz="1400" b="0" dirty="0"/>
                        <a:t>）</a:t>
                      </a:r>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11371001"/>
                  </a:ext>
                </a:extLst>
              </a:tr>
              <a:tr h="357628">
                <a:tc>
                  <a:txBody>
                    <a:bodyPr/>
                    <a:lstStyle/>
                    <a:p>
                      <a:r>
                        <a:rPr kumimoji="1" lang="ja-JP" altLang="en-US" sz="1400" dirty="0">
                          <a:solidFill>
                            <a:schemeClr val="tx1"/>
                          </a:solidFill>
                        </a:rPr>
                        <a:t>業種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dirty="0">
                          <a:solidFill>
                            <a:schemeClr val="tx1"/>
                          </a:solidFill>
                        </a:rPr>
                        <a:t>業務内容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gridSpan="3">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62574659"/>
                  </a:ext>
                </a:extLst>
              </a:tr>
              <a:tr h="1164224">
                <a:tc>
                  <a:txBody>
                    <a:bodyPr/>
                    <a:lstStyle/>
                    <a:p>
                      <a:r>
                        <a:rPr kumimoji="1" lang="ja-JP" altLang="en-US" sz="1400" dirty="0">
                          <a:solidFill>
                            <a:schemeClr val="tx1"/>
                          </a:solidFill>
                        </a:rPr>
                        <a:t>希望日時</a:t>
                      </a:r>
                      <a:endParaRPr kumimoji="1" lang="en-US" altLang="ja-JP" sz="1400" dirty="0">
                        <a:solidFill>
                          <a:schemeClr val="tx1"/>
                        </a:solidFill>
                      </a:endParaRPr>
                    </a:p>
                    <a:p>
                      <a:r>
                        <a:rPr kumimoji="1" lang="ja-JP" altLang="en-US" sz="1200" dirty="0">
                          <a:solidFill>
                            <a:schemeClr val="tx1"/>
                          </a:solidFill>
                        </a:rPr>
                        <a:t>　</a:t>
                      </a:r>
                      <a:endParaRPr kumimoji="1" lang="en-US" altLang="ja-JP" sz="1200" dirty="0">
                        <a:solidFill>
                          <a:schemeClr val="tx1"/>
                        </a:solidFill>
                      </a:endParaRPr>
                    </a:p>
                    <a:p>
                      <a:r>
                        <a:rPr kumimoji="1" lang="ja-JP" altLang="en-US" sz="1050" dirty="0">
                          <a:solidFill>
                            <a:srgbClr val="FF0000"/>
                          </a:solidFill>
                        </a:rPr>
                        <a:t>　申込日から１か</a:t>
                      </a:r>
                      <a:endParaRPr kumimoji="1" lang="en-US" altLang="ja-JP" sz="1050" dirty="0">
                        <a:solidFill>
                          <a:srgbClr val="FF0000"/>
                        </a:solidFill>
                      </a:endParaRPr>
                    </a:p>
                    <a:p>
                      <a:r>
                        <a:rPr kumimoji="1" lang="ja-JP" altLang="en-US" sz="1050" dirty="0">
                          <a:solidFill>
                            <a:srgbClr val="FF0000"/>
                          </a:solidFill>
                        </a:rPr>
                        <a:t>　月以後の日時を</a:t>
                      </a:r>
                      <a:endParaRPr kumimoji="1" lang="en-US" altLang="ja-JP" sz="1050" dirty="0">
                        <a:solidFill>
                          <a:srgbClr val="FF0000"/>
                        </a:solidFill>
                      </a:endParaRPr>
                    </a:p>
                    <a:p>
                      <a:r>
                        <a:rPr kumimoji="1" lang="ja-JP" altLang="en-US" sz="1050" dirty="0">
                          <a:solidFill>
                            <a:srgbClr val="FF0000"/>
                          </a:solidFill>
                        </a:rPr>
                        <a:t>　記入してください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a:lnSpc>
                          <a:spcPct val="150000"/>
                        </a:lnSpc>
                      </a:pPr>
                      <a:r>
                        <a:rPr kumimoji="1" lang="en-US" altLang="ja-JP" sz="1400" dirty="0">
                          <a:solidFill>
                            <a:schemeClr val="tx1"/>
                          </a:solidFill>
                        </a:rPr>
                        <a:t>【</a:t>
                      </a:r>
                      <a:r>
                        <a:rPr kumimoji="1" lang="ja-JP" altLang="en-US" sz="1400" dirty="0">
                          <a:solidFill>
                            <a:schemeClr val="tx1"/>
                          </a:solidFill>
                        </a:rPr>
                        <a:t>第１希望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endParaRPr kumimoji="1" lang="en-US" altLang="ja-JP" sz="1400" dirty="0">
                        <a:solidFill>
                          <a:schemeClr val="tx1"/>
                        </a:solidFill>
                      </a:endParaRPr>
                    </a:p>
                    <a:p>
                      <a:pPr>
                        <a:lnSpc>
                          <a:spcPct val="150000"/>
                        </a:lnSpc>
                      </a:pPr>
                      <a:r>
                        <a:rPr kumimoji="1" lang="en-US" altLang="ja-JP" sz="1400" dirty="0">
                          <a:solidFill>
                            <a:schemeClr val="tx1"/>
                          </a:solidFill>
                        </a:rPr>
                        <a:t>【</a:t>
                      </a:r>
                      <a:r>
                        <a:rPr kumimoji="1" lang="ja-JP" altLang="en-US" sz="1400" dirty="0">
                          <a:solidFill>
                            <a:schemeClr val="tx1"/>
                          </a:solidFill>
                        </a:rPr>
                        <a:t>第２希望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endParaRPr kumimoji="1" lang="en-US" altLang="ja-JP" sz="1400" dirty="0">
                        <a:solidFill>
                          <a:schemeClr val="tx1"/>
                        </a:solidFill>
                      </a:endParaRPr>
                    </a:p>
                    <a:p>
                      <a:pPr>
                        <a:lnSpc>
                          <a:spcPct val="150000"/>
                        </a:lnSpc>
                      </a:pPr>
                      <a:r>
                        <a:rPr kumimoji="1" lang="en-US" altLang="ja-JP" sz="1400" dirty="0">
                          <a:solidFill>
                            <a:schemeClr val="tx1"/>
                          </a:solidFill>
                        </a:rPr>
                        <a:t>【</a:t>
                      </a:r>
                      <a:r>
                        <a:rPr kumimoji="1" lang="ja-JP" altLang="en-US" sz="1400" dirty="0">
                          <a:solidFill>
                            <a:schemeClr val="tx1"/>
                          </a:solidFill>
                        </a:rPr>
                        <a:t>第３希望</a:t>
                      </a:r>
                      <a:r>
                        <a:rPr kumimoji="1" lang="en-US" altLang="ja-JP" sz="1400" dirty="0">
                          <a:solidFill>
                            <a:schemeClr val="tx1"/>
                          </a:solidFill>
                        </a:rPr>
                        <a:t>】</a:t>
                      </a:r>
                      <a:r>
                        <a:rPr kumimoji="1" lang="ja-JP" altLang="en-US" sz="1400" dirty="0">
                          <a:solidFill>
                            <a:schemeClr val="tx1"/>
                          </a:solidFill>
                        </a:rPr>
                        <a:t>         月    　  日  （　　） </a:t>
                      </a:r>
                      <a:r>
                        <a:rPr kumimoji="1" lang="ja-JP" altLang="en-US" sz="1200" dirty="0">
                          <a:solidFill>
                            <a:schemeClr val="tx1"/>
                          </a:solidFill>
                        </a:rPr>
                        <a:t>　　 　    </a:t>
                      </a:r>
                      <a:r>
                        <a:rPr kumimoji="1" lang="ja-JP" altLang="en-US" sz="1400" dirty="0">
                          <a:solidFill>
                            <a:schemeClr val="tx1"/>
                          </a:solidFill>
                        </a:rPr>
                        <a:t>時 　  　分～　    　時　   　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73490652"/>
                  </a:ext>
                </a:extLst>
              </a:tr>
              <a:tr h="3136369">
                <a:tc>
                  <a:txBody>
                    <a:bodyPr/>
                    <a:lstStyle/>
                    <a:p>
                      <a:r>
                        <a:rPr kumimoji="1" lang="ja-JP" altLang="en-US" sz="1400" dirty="0">
                          <a:solidFill>
                            <a:schemeClr val="tx1"/>
                          </a:solidFill>
                        </a:rPr>
                        <a:t>希望する支援内容</a:t>
                      </a:r>
                      <a:endParaRPr kumimoji="1" lang="en-US" altLang="ja-JP" sz="1400" dirty="0">
                        <a:solidFill>
                          <a:schemeClr val="tx1"/>
                        </a:solidFill>
                      </a:endParaRPr>
                    </a:p>
                    <a:p>
                      <a:endParaRPr kumimoji="1" lang="en-US" altLang="ja-JP" sz="1050" dirty="0">
                        <a:solidFill>
                          <a:schemeClr val="tx1"/>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   </a:t>
                      </a:r>
                      <a:r>
                        <a:rPr kumimoji="1" lang="ja-JP" altLang="en-US" sz="1050" dirty="0">
                          <a:solidFill>
                            <a:srgbClr val="FF0000"/>
                          </a:solidFill>
                        </a:rPr>
                        <a:t>右記１～５のうち</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希望される内容</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を一つご選択の</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うえ、〇印</a:t>
                      </a:r>
                      <a:r>
                        <a:rPr kumimoji="1" lang="en-US" altLang="ja-JP" sz="1050" dirty="0">
                          <a:solidFill>
                            <a:srgbClr val="FF0000"/>
                          </a:solidFill>
                        </a:rPr>
                        <a:t> </a:t>
                      </a:r>
                      <a:r>
                        <a:rPr kumimoji="1" lang="ja-JP" altLang="en-US" sz="1050" dirty="0">
                          <a:solidFill>
                            <a:srgbClr val="FF0000"/>
                          </a:solidFill>
                        </a:rPr>
                        <a:t>をして</a:t>
                      </a:r>
                      <a:endParaRPr kumimoji="1" lang="en-US" altLang="ja-JP" sz="1050" dirty="0">
                        <a:solidFill>
                          <a:srgbClr val="FF0000"/>
                        </a:solidFill>
                      </a:endParaRPr>
                    </a:p>
                    <a:p>
                      <a:pPr marL="0" marR="0" lvl="0" indent="0" algn="l" defTabSz="1320362"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rPr>
                        <a:t>　くださ</a:t>
                      </a:r>
                      <a:r>
                        <a:rPr kumimoji="1" lang="en-US" altLang="ja-JP" sz="1050" dirty="0">
                          <a:solidFill>
                            <a:srgbClr val="FF0000"/>
                          </a:solidFill>
                        </a:rPr>
                        <a:t> </a:t>
                      </a:r>
                      <a:r>
                        <a:rPr kumimoji="1" lang="ja-JP" altLang="en-US" sz="1050" dirty="0">
                          <a:solidFill>
                            <a:srgbClr val="FF0000"/>
                          </a:solidFill>
                        </a:rPr>
                        <a:t>い</a:t>
                      </a:r>
                      <a:endParaRPr kumimoji="1" lang="en-US" altLang="ja-JP" sz="105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marL="0" marR="0" lvl="0" indent="0" algn="l" defTabSz="1320362" rtl="0" eaLnBrk="1" fontAlgn="auto" latinLnBrk="0" hangingPunct="1">
                        <a:lnSpc>
                          <a:spcPct val="200000"/>
                        </a:lnSpc>
                        <a:spcBef>
                          <a:spcPts val="0"/>
                        </a:spcBef>
                        <a:spcAft>
                          <a:spcPts val="0"/>
                        </a:spcAft>
                        <a:buClrTx/>
                        <a:buSzTx/>
                        <a:buFontTx/>
                        <a:buNone/>
                        <a:tabLst/>
                        <a:defRPr/>
                      </a:pPr>
                      <a:r>
                        <a:rPr kumimoji="1" lang="ja-JP" altLang="en-US" sz="1400" dirty="0">
                          <a:solidFill>
                            <a:srgbClr val="0070C0"/>
                          </a:solidFill>
                        </a:rPr>
                        <a:t> 　  　</a:t>
                      </a:r>
                      <a:r>
                        <a:rPr kumimoji="1" lang="ja-JP" altLang="en-US" sz="1400" dirty="0">
                          <a:solidFill>
                            <a:schemeClr val="tx1"/>
                          </a:solidFill>
                        </a:rPr>
                        <a:t>１      腰痛予防と運動            　</a:t>
                      </a:r>
                      <a:endParaRPr kumimoji="1" lang="en-US" altLang="ja-JP" sz="1400" dirty="0">
                        <a:solidFill>
                          <a:schemeClr val="tx1"/>
                        </a:solidFill>
                      </a:endParaRPr>
                    </a:p>
                    <a:p>
                      <a:pPr marL="0" marR="0" lvl="0" indent="0" algn="l" defTabSz="1320362" rtl="0" eaLnBrk="1" fontAlgn="auto" latinLnBrk="0" hangingPunct="1">
                        <a:lnSpc>
                          <a:spcPct val="200000"/>
                        </a:lnSpc>
                        <a:spcBef>
                          <a:spcPts val="0"/>
                        </a:spcBef>
                        <a:spcAft>
                          <a:spcPts val="0"/>
                        </a:spcAft>
                        <a:buClrTx/>
                        <a:buSzTx/>
                        <a:buFontTx/>
                        <a:buNone/>
                        <a:tabLst/>
                        <a:defRPr/>
                      </a:pPr>
                      <a:r>
                        <a:rPr kumimoji="1" lang="ja-JP" altLang="en-US" sz="1400" dirty="0">
                          <a:solidFill>
                            <a:schemeClr val="tx1"/>
                          </a:solidFill>
                        </a:rPr>
                        <a:t>　　　２　　転倒防止と運動　 　 　　</a:t>
                      </a:r>
                      <a:endParaRPr kumimoji="1" lang="en-US" altLang="ja-JP" sz="1400" dirty="0">
                        <a:solidFill>
                          <a:schemeClr val="tx1"/>
                        </a:solidFill>
                      </a:endParaRPr>
                    </a:p>
                    <a:p>
                      <a:pPr>
                        <a:lnSpc>
                          <a:spcPct val="200000"/>
                        </a:lnSpc>
                      </a:pPr>
                      <a:r>
                        <a:rPr kumimoji="1" lang="ja-JP" altLang="en-US" sz="1400" dirty="0">
                          <a:solidFill>
                            <a:schemeClr val="tx1"/>
                          </a:solidFill>
                        </a:rPr>
                        <a:t>  　    ３      メタボ予防と運動 </a:t>
                      </a:r>
                      <a:endParaRPr kumimoji="1" lang="en-US" altLang="ja-JP" sz="1400" dirty="0">
                        <a:solidFill>
                          <a:schemeClr val="tx1"/>
                        </a:solidFill>
                      </a:endParaRPr>
                    </a:p>
                    <a:p>
                      <a:pPr>
                        <a:lnSpc>
                          <a:spcPct val="200000"/>
                        </a:lnSpc>
                      </a:pPr>
                      <a:r>
                        <a:rPr kumimoji="1" lang="ja-JP" altLang="en-US" sz="1400" dirty="0">
                          <a:solidFill>
                            <a:schemeClr val="tx1"/>
                          </a:solidFill>
                        </a:rPr>
                        <a:t>   　　４      職場でできる体操</a:t>
                      </a:r>
                      <a:endParaRPr kumimoji="1" lang="en-US" altLang="ja-JP" sz="1400" dirty="0">
                        <a:solidFill>
                          <a:schemeClr val="tx1"/>
                        </a:solidFill>
                      </a:endParaRPr>
                    </a:p>
                    <a:p>
                      <a:pPr>
                        <a:lnSpc>
                          <a:spcPct val="200000"/>
                        </a:lnSpc>
                      </a:pPr>
                      <a:r>
                        <a:rPr kumimoji="1" lang="ja-JP" altLang="en-US" sz="1400" dirty="0">
                          <a:solidFill>
                            <a:schemeClr val="tx1"/>
                          </a:solidFill>
                        </a:rPr>
                        <a:t> 　　  ５　　ロコモ度チェック　（測定人数　　 　　　名）</a:t>
                      </a:r>
                      <a:endParaRPr kumimoji="1" lang="en-US" altLang="ja-JP" sz="1400" dirty="0">
                        <a:solidFill>
                          <a:schemeClr val="tx1"/>
                        </a:solidFill>
                      </a:endParaRPr>
                    </a:p>
                    <a:p>
                      <a:pPr>
                        <a:lnSpc>
                          <a:spcPct val="150000"/>
                        </a:lnSpc>
                      </a:pPr>
                      <a:r>
                        <a:rPr kumimoji="1" lang="ja-JP" altLang="en-US" sz="1600" dirty="0">
                          <a:solidFill>
                            <a:schemeClr val="tx1"/>
                          </a:solidFill>
                        </a:rPr>
                        <a:t>　　　 「</a:t>
                      </a:r>
                      <a:r>
                        <a:rPr kumimoji="1" lang="ja-JP" altLang="en-US" sz="1200" dirty="0">
                          <a:solidFill>
                            <a:schemeClr val="tx1"/>
                          </a:solidFill>
                        </a:rPr>
                        <a:t>５　ロコモ度チェック」は、測定いただく方を</a:t>
                      </a:r>
                      <a:r>
                        <a:rPr kumimoji="1" lang="ja-JP" altLang="en-US" sz="1200" u="sng" dirty="0">
                          <a:solidFill>
                            <a:schemeClr val="tx1"/>
                          </a:solidFill>
                        </a:rPr>
                        <a:t>１０名様以内</a:t>
                      </a:r>
                      <a:r>
                        <a:rPr kumimoji="1" lang="ja-JP" altLang="en-US" sz="1200" dirty="0">
                          <a:solidFill>
                            <a:schemeClr val="tx1"/>
                          </a:solidFill>
                        </a:rPr>
                        <a:t>とさせてい　　</a:t>
                      </a:r>
                      <a:endParaRPr kumimoji="1" lang="en-US" altLang="ja-JP" sz="1200" dirty="0">
                        <a:solidFill>
                          <a:schemeClr val="tx1"/>
                        </a:solidFill>
                      </a:endParaRPr>
                    </a:p>
                    <a:p>
                      <a:pPr>
                        <a:lnSpc>
                          <a:spcPct val="150000"/>
                        </a:lnSpc>
                      </a:pPr>
                      <a:r>
                        <a:rPr kumimoji="1" lang="ja-JP" altLang="en-US" sz="1200" dirty="0">
                          <a:solidFill>
                            <a:schemeClr val="tx1"/>
                          </a:solidFill>
                        </a:rPr>
                        <a:t>　　　　　いただきます。 上記（測定人数　  名）の欄に、測定をご希望される　　</a:t>
                      </a:r>
                      <a:endParaRPr kumimoji="1" lang="en-US" altLang="ja-JP" sz="1200" dirty="0">
                        <a:solidFill>
                          <a:schemeClr val="tx1"/>
                        </a:solidFill>
                      </a:endParaRPr>
                    </a:p>
                    <a:p>
                      <a:pPr>
                        <a:lnSpc>
                          <a:spcPct val="150000"/>
                        </a:lnSpc>
                      </a:pPr>
                      <a:r>
                        <a:rPr kumimoji="1" lang="ja-JP" altLang="en-US" sz="1200" dirty="0">
                          <a:solidFill>
                            <a:schemeClr val="tx1"/>
                          </a:solidFill>
                        </a:rPr>
                        <a:t>　　　　　人数をご記入く ださい。</a:t>
                      </a:r>
                      <a:r>
                        <a:rPr kumimoji="1" lang="ja-JP" altLang="en-US" sz="1400" dirty="0">
                          <a:solidFill>
                            <a:schemeClr val="tx1"/>
                          </a:solidFill>
                        </a:rPr>
                        <a:t> </a:t>
                      </a:r>
                      <a:endParaRPr kumimoji="1" lang="ja-JP" alt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90331599"/>
                  </a:ext>
                </a:extLst>
              </a:tr>
            </a:tbl>
          </a:graphicData>
        </a:graphic>
      </p:graphicFrame>
      <p:sp>
        <p:nvSpPr>
          <p:cNvPr id="9" name="タイトル 1">
            <a:extLst>
              <a:ext uri="{FF2B5EF4-FFF2-40B4-BE49-F238E27FC236}">
                <a16:creationId xmlns:a16="http://schemas.microsoft.com/office/drawing/2014/main" id="{FD0676D1-525C-415A-A6AC-A990B934E97C}"/>
              </a:ext>
            </a:extLst>
          </p:cNvPr>
          <p:cNvSpPr txBox="1">
            <a:spLocks/>
          </p:cNvSpPr>
          <p:nvPr/>
        </p:nvSpPr>
        <p:spPr>
          <a:xfrm>
            <a:off x="666750" y="610363"/>
            <a:ext cx="5794970" cy="391772"/>
          </a:xfrm>
          <a:prstGeom prst="rect">
            <a:avLst/>
          </a:prstGeom>
        </p:spPr>
        <p:txBody>
          <a:bodyPr vert="horz" lIns="91413" tIns="45707" rIns="91413" bIns="45707" rtlCol="0" anchor="ctr">
            <a:normAutofit/>
          </a:bodyPr>
          <a:lstStyle>
            <a:lvl1pPr algn="ctr" defTabSz="1320362" rtl="0" eaLnBrk="1" latinLnBrk="0" hangingPunct="1">
              <a:spcBef>
                <a:spcPct val="0"/>
              </a:spcBef>
              <a:buNone/>
              <a:defRPr kumimoji="1" sz="6355" kern="1200">
                <a:solidFill>
                  <a:schemeClr val="tx1"/>
                </a:solidFill>
                <a:latin typeface="+mj-lt"/>
                <a:ea typeface="+mj-ea"/>
                <a:cs typeface="+mj-cs"/>
              </a:defRPr>
            </a:lvl1pPr>
          </a:lstStyle>
          <a:p>
            <a:endParaRPr lang="ja-JP" altLang="en-US" sz="1600" b="1" dirty="0"/>
          </a:p>
        </p:txBody>
      </p:sp>
      <p:sp>
        <p:nvSpPr>
          <p:cNvPr id="3" name="大かっこ 2">
            <a:extLst>
              <a:ext uri="{FF2B5EF4-FFF2-40B4-BE49-F238E27FC236}">
                <a16:creationId xmlns:a16="http://schemas.microsoft.com/office/drawing/2014/main" id="{10D96076-1960-474A-A2C4-F1951746DF0D}"/>
              </a:ext>
            </a:extLst>
          </p:cNvPr>
          <p:cNvSpPr/>
          <p:nvPr/>
        </p:nvSpPr>
        <p:spPr>
          <a:xfrm>
            <a:off x="315135" y="4972244"/>
            <a:ext cx="1097637" cy="494200"/>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 name="大かっこ 3">
            <a:extLst>
              <a:ext uri="{FF2B5EF4-FFF2-40B4-BE49-F238E27FC236}">
                <a16:creationId xmlns:a16="http://schemas.microsoft.com/office/drawing/2014/main" id="{B00BF39D-68DE-4169-A8CB-81C5302A7EDE}"/>
              </a:ext>
            </a:extLst>
          </p:cNvPr>
          <p:cNvSpPr/>
          <p:nvPr/>
        </p:nvSpPr>
        <p:spPr>
          <a:xfrm>
            <a:off x="315135" y="6259000"/>
            <a:ext cx="1097637" cy="864096"/>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48C1E43-6D0F-EF89-2233-8C28CD5E6FFF}"/>
              </a:ext>
            </a:extLst>
          </p:cNvPr>
          <p:cNvSpPr txBox="1"/>
          <p:nvPr/>
        </p:nvSpPr>
        <p:spPr>
          <a:xfrm>
            <a:off x="183761" y="8807867"/>
            <a:ext cx="6337832" cy="1015663"/>
          </a:xfrm>
          <a:prstGeom prst="rect">
            <a:avLst/>
          </a:prstGeom>
          <a:noFill/>
        </p:spPr>
        <p:txBody>
          <a:bodyPr wrap="square">
            <a:spAutoFit/>
          </a:bodyPr>
          <a:lstStyle/>
          <a:p>
            <a:r>
              <a:rPr lang="ja-JP" altLang="en-US" sz="1200" b="1" dirty="0">
                <a:solidFill>
                  <a:srgbClr val="FF0000"/>
                </a:solidFill>
              </a:rPr>
              <a:t>申込者多数の場合は、令和７年２月２５日以前に受付を締め切る場合があります。</a:t>
            </a:r>
            <a:endParaRPr lang="en-US" altLang="ja-JP" sz="1200" b="1" dirty="0">
              <a:solidFill>
                <a:srgbClr val="FF0000"/>
              </a:solidFill>
            </a:endParaRPr>
          </a:p>
          <a:p>
            <a:r>
              <a:rPr lang="ja-JP" altLang="en-US" sz="1200" dirty="0"/>
              <a:t>お申込された後に、訪問日時を決定させていただくために、当センターから事業場の担当者様に電話またはメールで連絡させていただきます。</a:t>
            </a:r>
            <a:endParaRPr lang="en-US" altLang="ja-JP" sz="1200" dirty="0"/>
          </a:p>
          <a:p>
            <a:r>
              <a:rPr lang="ja-JP" altLang="en-US" sz="1200" b="1" dirty="0"/>
              <a:t>独立行政法人 労働者健康安全機構   栃木産業保健総合支援センター</a:t>
            </a:r>
            <a:endParaRPr lang="en-US" altLang="ja-JP" sz="1200" b="1" dirty="0"/>
          </a:p>
          <a:p>
            <a:r>
              <a:rPr lang="ja-JP" altLang="en-US" sz="1200" b="1" dirty="0"/>
              <a:t>    〒</a:t>
            </a:r>
            <a:r>
              <a:rPr lang="en-US" altLang="ja-JP" sz="1200" b="1" dirty="0"/>
              <a:t>320-0811</a:t>
            </a:r>
            <a:r>
              <a:rPr lang="ja-JP" altLang="en-US" sz="1200" b="1" dirty="0"/>
              <a:t>    栃木県宇都宮市大通り１丁目４番２４号   ＭＳＣビル４階       </a:t>
            </a:r>
            <a:r>
              <a:rPr lang="en-US" altLang="ja-JP" sz="1200" b="1" dirty="0"/>
              <a:t>TEL</a:t>
            </a:r>
            <a:r>
              <a:rPr lang="ja-JP" altLang="en-US" sz="1200" b="1" dirty="0"/>
              <a:t>  </a:t>
            </a:r>
            <a:r>
              <a:rPr lang="en-US" altLang="ja-JP" sz="1200" b="1" dirty="0"/>
              <a:t>028-643-0685</a:t>
            </a:r>
            <a:r>
              <a:rPr lang="ja-JP" altLang="en-US" sz="1200" b="1" dirty="0"/>
              <a:t>  </a:t>
            </a:r>
          </a:p>
        </p:txBody>
      </p:sp>
      <p:sp>
        <p:nvSpPr>
          <p:cNvPr id="14" name="テキスト ボックス 13">
            <a:extLst>
              <a:ext uri="{FF2B5EF4-FFF2-40B4-BE49-F238E27FC236}">
                <a16:creationId xmlns:a16="http://schemas.microsoft.com/office/drawing/2014/main" id="{4BACCF86-12DF-7EAB-A71E-F3B0D142EBBE}"/>
              </a:ext>
            </a:extLst>
          </p:cNvPr>
          <p:cNvSpPr txBox="1"/>
          <p:nvPr/>
        </p:nvSpPr>
        <p:spPr>
          <a:xfrm>
            <a:off x="221219" y="478915"/>
            <a:ext cx="6419816" cy="338554"/>
          </a:xfrm>
          <a:prstGeom prst="rect">
            <a:avLst/>
          </a:prstGeom>
          <a:solidFill>
            <a:srgbClr val="FEF7C2"/>
          </a:solidFill>
          <a:ln>
            <a:solidFill>
              <a:schemeClr val="tx1"/>
            </a:solidFill>
          </a:ln>
        </p:spPr>
        <p:txBody>
          <a:bodyPr wrap="square">
            <a:spAutoFit/>
          </a:bodyPr>
          <a:lstStyle/>
          <a:p>
            <a:pPr algn="ctr" defTabSz="1320362"/>
            <a:r>
              <a:rPr lang="ja-JP" altLang="en-US" sz="1600" b="1" dirty="0">
                <a:solidFill>
                  <a:schemeClr val="tx1"/>
                </a:solidFill>
                <a:latin typeface="メイリオ" pitchFamily="50" charset="-128"/>
                <a:ea typeface="メイリオ" pitchFamily="50" charset="-128"/>
              </a:rPr>
              <a:t>転倒防止・腰痛予防のための訪問支援申込書　</a:t>
            </a:r>
            <a:endParaRPr lang="en-US" altLang="ja-JP" sz="1600" dirty="0">
              <a:solidFill>
                <a:schemeClr val="tx1"/>
              </a:solidFill>
              <a:latin typeface="メイリオ" pitchFamily="50" charset="-128"/>
              <a:ea typeface="メイリオ" pitchFamily="50" charset="-128"/>
            </a:endParaRPr>
          </a:p>
        </p:txBody>
      </p:sp>
      <p:sp>
        <p:nvSpPr>
          <p:cNvPr id="16" name="正方形/長方形 15">
            <a:extLst>
              <a:ext uri="{FF2B5EF4-FFF2-40B4-BE49-F238E27FC236}">
                <a16:creationId xmlns:a16="http://schemas.microsoft.com/office/drawing/2014/main" id="{750114CE-4AEC-F9E4-2A5A-277AB61DF572}"/>
              </a:ext>
            </a:extLst>
          </p:cNvPr>
          <p:cNvSpPr/>
          <p:nvPr/>
        </p:nvSpPr>
        <p:spPr>
          <a:xfrm>
            <a:off x="236764" y="876508"/>
            <a:ext cx="6410085" cy="353943"/>
          </a:xfrm>
          <a:prstGeom prst="rect">
            <a:avLst/>
          </a:prstGeom>
        </p:spPr>
        <p:txBody>
          <a:bodyPr wrap="square">
            <a:spAutoFit/>
          </a:bodyPr>
          <a:lstStyle/>
          <a:p>
            <a:r>
              <a:rPr lang="ja-JP" altLang="en-US" sz="1700" b="1" dirty="0">
                <a:solidFill>
                  <a:srgbClr val="FF0000"/>
                </a:solidFill>
              </a:rPr>
              <a:t>申込先 （</a:t>
            </a:r>
            <a:r>
              <a:rPr lang="en-US" altLang="ja-JP" sz="1700" b="1" dirty="0">
                <a:solidFill>
                  <a:srgbClr val="FF0000"/>
                </a:solidFill>
              </a:rPr>
              <a:t>FAX</a:t>
            </a:r>
            <a:r>
              <a:rPr lang="ja-JP" altLang="en-US" sz="1700" b="1" dirty="0">
                <a:solidFill>
                  <a:srgbClr val="FF0000"/>
                </a:solidFill>
              </a:rPr>
              <a:t>） </a:t>
            </a:r>
            <a:r>
              <a:rPr lang="en-US" altLang="ja-JP" sz="1700" b="1" dirty="0">
                <a:solidFill>
                  <a:srgbClr val="FF0000"/>
                </a:solidFill>
              </a:rPr>
              <a:t>028-643-0695</a:t>
            </a:r>
            <a:r>
              <a:rPr lang="ja-JP" altLang="en-US" sz="1700" dirty="0">
                <a:solidFill>
                  <a:srgbClr val="FF0000"/>
                </a:solidFill>
              </a:rPr>
              <a:t>  又は （</a:t>
            </a:r>
            <a:r>
              <a:rPr lang="en-US" altLang="ja-JP" sz="1700" b="1" dirty="0">
                <a:solidFill>
                  <a:srgbClr val="FF0000"/>
                </a:solidFill>
              </a:rPr>
              <a:t>E-mail</a:t>
            </a:r>
            <a:r>
              <a:rPr lang="ja-JP" altLang="en-US" sz="1700" dirty="0">
                <a:solidFill>
                  <a:srgbClr val="FF0000"/>
                </a:solidFill>
              </a:rPr>
              <a:t>） </a:t>
            </a:r>
            <a:r>
              <a:rPr lang="en-US" altLang="ja-JP" sz="1700" b="1" dirty="0">
                <a:solidFill>
                  <a:srgbClr val="FF0000"/>
                </a:solidFill>
              </a:rPr>
              <a:t>info@tochigis.johas.go.jp</a:t>
            </a:r>
            <a:endParaRPr lang="ja-JP" altLang="en-US" sz="1700" dirty="0">
              <a:solidFill>
                <a:srgbClr val="FF0000"/>
              </a:solidFill>
            </a:endParaRPr>
          </a:p>
        </p:txBody>
      </p:sp>
      <p:sp>
        <p:nvSpPr>
          <p:cNvPr id="17" name="正方形/長方形 16">
            <a:extLst>
              <a:ext uri="{FF2B5EF4-FFF2-40B4-BE49-F238E27FC236}">
                <a16:creationId xmlns:a16="http://schemas.microsoft.com/office/drawing/2014/main" id="{4A768B73-82D2-D791-88E2-A75E314E584D}"/>
              </a:ext>
            </a:extLst>
          </p:cNvPr>
          <p:cNvSpPr/>
          <p:nvPr/>
        </p:nvSpPr>
        <p:spPr>
          <a:xfrm>
            <a:off x="228948" y="37189"/>
            <a:ext cx="1403139" cy="338554"/>
          </a:xfrm>
          <a:prstGeom prst="rect">
            <a:avLst/>
          </a:prstGeom>
        </p:spPr>
        <p:txBody>
          <a:bodyPr wrap="square">
            <a:spAutoFit/>
          </a:bodyPr>
          <a:lstStyle/>
          <a:p>
            <a:r>
              <a:rPr lang="ja-JP" altLang="en-US" sz="1600" dirty="0"/>
              <a:t>（令和６年度）</a:t>
            </a:r>
          </a:p>
        </p:txBody>
      </p:sp>
      <p:sp>
        <p:nvSpPr>
          <p:cNvPr id="18" name="大かっこ 17">
            <a:extLst>
              <a:ext uri="{FF2B5EF4-FFF2-40B4-BE49-F238E27FC236}">
                <a16:creationId xmlns:a16="http://schemas.microsoft.com/office/drawing/2014/main" id="{DA188936-8782-48D2-8FE9-5515440E85EA}"/>
              </a:ext>
            </a:extLst>
          </p:cNvPr>
          <p:cNvSpPr/>
          <p:nvPr/>
        </p:nvSpPr>
        <p:spPr>
          <a:xfrm>
            <a:off x="1964100" y="7919957"/>
            <a:ext cx="4488508" cy="864096"/>
          </a:xfrm>
          <a:prstGeom prst="bracketPair">
            <a:avLst/>
          </a:pr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595070905"/>
      </p:ext>
    </p:extLst>
  </p:cSld>
  <p:clrMapOvr>
    <a:masterClrMapping/>
  </p:clrMapOvr>
</p:sld>
</file>

<file path=ppt/theme/theme1.xml><?xml version="1.0" encoding="utf-8"?>
<a:theme xmlns:a="http://schemas.openxmlformats.org/drawingml/2006/main" name="9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rgbClr val="5E9EFF"/>
            </a:gs>
            <a:gs pos="39999">
              <a:srgbClr val="85C2FF"/>
            </a:gs>
            <a:gs pos="70000">
              <a:srgbClr val="C4D6EB"/>
            </a:gs>
            <a:gs pos="100000">
              <a:srgbClr val="FFEBFA"/>
            </a:gs>
          </a:gsLst>
          <a:lin ang="5400000" scaled="0"/>
        </a:gradFill>
        <a:ln w="9525">
          <a:solidFill>
            <a:schemeClr val="accent1">
              <a:lumMod val="75000"/>
            </a:schemeClr>
          </a:solidFill>
        </a:ln>
      </a:spPr>
      <a:bodyPr rtlCol="0" anchor="ctr"/>
      <a:lstStyle>
        <a:defPPr algn="ctr">
          <a:defRPr sz="24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7860</TotalTime>
  <Words>660</Words>
  <Application>Microsoft Office PowerPoint</Application>
  <PresentationFormat>A4 210 x 297 mm</PresentationFormat>
  <Paragraphs>76</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ＭＳ Ｐゴシック</vt:lpstr>
      <vt:lpstr>ＭＳ ゴシック</vt:lpstr>
      <vt:lpstr>ＭＳ 明朝</vt:lpstr>
      <vt:lpstr>メイリオ</vt:lpstr>
      <vt:lpstr>Arial</vt:lpstr>
      <vt:lpstr>Calibri</vt:lpstr>
      <vt:lpstr>9_Office テーマ</vt:lpstr>
      <vt:lpstr>PowerPoint プレゼンテーション</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パパ</dc:creator>
  <cp:lastModifiedBy>賢治 長田</cp:lastModifiedBy>
  <cp:revision>763</cp:revision>
  <cp:lastPrinted>2023-10-20T04:36:26Z</cp:lastPrinted>
  <dcterms:created xsi:type="dcterms:W3CDTF">2013-10-13T14:34:05Z</dcterms:created>
  <dcterms:modified xsi:type="dcterms:W3CDTF">2024-05-22T07:30:29Z</dcterms:modified>
</cp:coreProperties>
</file>